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0" r:id="rId4"/>
    <p:sldId id="258" r:id="rId5"/>
    <p:sldId id="259" r:id="rId6"/>
    <p:sldId id="260" r:id="rId7"/>
    <p:sldId id="261" r:id="rId8"/>
    <p:sldId id="262" r:id="rId9"/>
    <p:sldId id="263" r:id="rId10"/>
    <p:sldId id="265" r:id="rId11"/>
    <p:sldId id="266" r:id="rId12"/>
    <p:sldId id="267" r:id="rId13"/>
    <p:sldId id="268" r:id="rId14"/>
    <p:sldId id="269"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51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tr-TR" sz="2400">
                <a:latin typeface="Times New Roman" pitchFamily="18" charset="0"/>
              </a:endParaRPr>
            </a:p>
          </p:txBody>
        </p:sp>
        <p:grpSp>
          <p:nvGrpSpPr>
            <p:cNvPr id="5125" name="Group 5"/>
            <p:cNvGrpSpPr>
              <a:grpSpLocks/>
            </p:cNvGrpSpPr>
            <p:nvPr/>
          </p:nvGrpSpPr>
          <p:grpSpPr bwMode="auto">
            <a:xfrm>
              <a:off x="0" y="672"/>
              <a:ext cx="1806" cy="1989"/>
              <a:chOff x="0" y="672"/>
              <a:chExt cx="1806" cy="1989"/>
            </a:xfrm>
          </p:grpSpPr>
          <p:sp>
            <p:nvSpPr>
              <p:cNvPr id="51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tr-TR" sz="2400">
                  <a:latin typeface="Times New Roman" pitchFamily="18" charset="0"/>
                </a:endParaRPr>
              </a:p>
            </p:txBody>
          </p:sp>
          <p:sp>
            <p:nvSpPr>
              <p:cNvPr id="51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tr-TR" sz="2400">
                  <a:latin typeface="Times New Roman" pitchFamily="18" charset="0"/>
                </a:endParaRPr>
              </a:p>
            </p:txBody>
          </p:sp>
          <p:sp>
            <p:nvSpPr>
              <p:cNvPr id="51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tr-TR" sz="2400">
                  <a:latin typeface="Times New Roman" pitchFamily="18" charset="0"/>
                </a:endParaRPr>
              </a:p>
            </p:txBody>
          </p:sp>
          <p:sp>
            <p:nvSpPr>
              <p:cNvPr id="51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tr-TR" sz="2400">
                  <a:latin typeface="Times New Roman" pitchFamily="18" charset="0"/>
                </a:endParaRPr>
              </a:p>
            </p:txBody>
          </p:sp>
          <p:sp>
            <p:nvSpPr>
              <p:cNvPr id="51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tr-TR" sz="2400">
                  <a:latin typeface="Times New Roman" pitchFamily="18" charset="0"/>
                </a:endParaRPr>
              </a:p>
            </p:txBody>
          </p:sp>
          <p:sp>
            <p:nvSpPr>
              <p:cNvPr id="51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tr-TR" sz="2400">
                  <a:latin typeface="Times New Roman" pitchFamily="18" charset="0"/>
                </a:endParaRPr>
              </a:p>
            </p:txBody>
          </p:sp>
          <p:sp>
            <p:nvSpPr>
              <p:cNvPr id="51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tr-TR" sz="2400">
                  <a:latin typeface="Times New Roman" pitchFamily="18" charset="0"/>
                </a:endParaRPr>
              </a:p>
            </p:txBody>
          </p:sp>
          <p:sp>
            <p:nvSpPr>
              <p:cNvPr id="51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tr-TR" sz="2400">
                  <a:latin typeface="Times New Roman" pitchFamily="18" charset="0"/>
                </a:endParaRPr>
              </a:p>
            </p:txBody>
          </p:sp>
          <p:sp>
            <p:nvSpPr>
              <p:cNvPr id="51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tr-TR" sz="2400">
                  <a:latin typeface="Times New Roman" pitchFamily="18" charset="0"/>
                </a:endParaRPr>
              </a:p>
            </p:txBody>
          </p:sp>
          <p:sp>
            <p:nvSpPr>
              <p:cNvPr id="51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tr-TR" sz="2400">
                  <a:latin typeface="Times New Roman" pitchFamily="18" charset="0"/>
                </a:endParaRPr>
              </a:p>
            </p:txBody>
          </p:sp>
        </p:grpSp>
      </p:grpSp>
      <p:sp>
        <p:nvSpPr>
          <p:cNvPr id="5136"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5137" name="Rectangle 17"/>
          <p:cNvSpPr>
            <a:spLocks noGrp="1" noChangeArrowheads="1"/>
          </p:cNvSpPr>
          <p:nvPr>
            <p:ph type="ftr" sz="quarter" idx="3"/>
          </p:nvPr>
        </p:nvSpPr>
        <p:spPr/>
        <p:txBody>
          <a:bodyPr/>
          <a:lstStyle>
            <a:lvl1pPr>
              <a:defRPr/>
            </a:lvl1pPr>
          </a:lstStyle>
          <a:p>
            <a:endParaRPr lang="en-US"/>
          </a:p>
        </p:txBody>
      </p:sp>
      <p:sp>
        <p:nvSpPr>
          <p:cNvPr id="5138" name="Rectangle 18"/>
          <p:cNvSpPr>
            <a:spLocks noGrp="1" noChangeArrowheads="1"/>
          </p:cNvSpPr>
          <p:nvPr>
            <p:ph type="sldNum" sz="quarter" idx="4"/>
          </p:nvPr>
        </p:nvSpPr>
        <p:spPr/>
        <p:txBody>
          <a:bodyPr/>
          <a:lstStyle>
            <a:lvl1pPr>
              <a:defRPr/>
            </a:lvl1pPr>
          </a:lstStyle>
          <a:p>
            <a:fld id="{789BF9D5-9BF8-4111-B423-8BBF0175A8F4}" type="slidenum">
              <a:rPr lang="en-US"/>
              <a:pPr/>
              <a:t>‹#›</a:t>
            </a:fld>
            <a:endParaRPr lang="en-US"/>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D4767FF-78F0-4EF6-85F0-683EC9BA725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8EC04EA-0586-41EF-A5FC-00059524F63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12398E58-F994-4FFC-B83B-DF0DE9A40E9A}" type="slidenum">
              <a:rPr lang="en-US"/>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4E37376-7BC8-48AB-8462-437733D594EE}"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FCB6CD86-7E2C-42BE-BA8D-9EF3E26F8DD0}"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145FE54-0949-4F6E-93AB-B5C625CED31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B641875-5564-400B-8AE7-D2523AFFDD7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C5025D9-041F-4B23-9B2F-916DC6E4F31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9E44027-0E42-4290-B67D-C459FA40FF5E}"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1EF0093-39B0-4807-AC40-FDF20F6605EE}"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2AC4A62-3C94-4609-9421-81D7EFD11073}"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4060A53-232F-4DD6-AFB6-030B75152C4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C0F6118-BB91-4D0F-9FA4-BE44A5A700C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43ADC405-DE64-4B7D-B80D-845B7A032953}" type="slidenum">
              <a:rPr lang="en-US"/>
              <a:pPr/>
              <a:t>‹#›</a:t>
            </a:fld>
            <a:endParaRPr lang="en-US"/>
          </a:p>
        </p:txBody>
      </p:sp>
      <p:grpSp>
        <p:nvGrpSpPr>
          <p:cNvPr id="4100"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tr-TR" sz="240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tr-TR">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tr-TR">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tr-TR">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tr-TR">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tr-TR" sz="240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tr-TR">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tr-TR">
                <a:solidFill>
                  <a:schemeClr val="accent2"/>
                </a:solidFill>
              </a:endParaRPr>
            </a:p>
          </p:txBody>
        </p:sp>
      </p:grpSp>
      <p:sp>
        <p:nvSpPr>
          <p:cNvPr id="41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itchFamily="34" charset="0"/>
        </a:defRPr>
      </a:lvl2pPr>
      <a:lvl3pPr algn="l" rtl="0" fontAlgn="base">
        <a:spcBef>
          <a:spcPct val="0"/>
        </a:spcBef>
        <a:spcAft>
          <a:spcPct val="0"/>
        </a:spcAft>
        <a:defRPr sz="4400">
          <a:solidFill>
            <a:schemeClr val="tx1"/>
          </a:solidFill>
          <a:latin typeface="Arial" pitchFamily="34" charset="0"/>
        </a:defRPr>
      </a:lvl3pPr>
      <a:lvl4pPr algn="l" rtl="0" fontAlgn="base">
        <a:spcBef>
          <a:spcPct val="0"/>
        </a:spcBef>
        <a:spcAft>
          <a:spcPct val="0"/>
        </a:spcAft>
        <a:defRPr sz="4400">
          <a:solidFill>
            <a:schemeClr val="tx1"/>
          </a:solidFill>
          <a:latin typeface="Arial" pitchFamily="34" charset="0"/>
        </a:defRPr>
      </a:lvl4pPr>
      <a:lvl5pPr algn="l" rtl="0" fontAlgn="base">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Symbol" TargetMode="External"/><Relationship Id="rId7" Type="http://schemas.openxmlformats.org/officeDocument/2006/relationships/hyperlink" Target="http://en.wikipedia.org/wiki/Library_(computer_science)" TargetMode="External"/><Relationship Id="rId2" Type="http://schemas.openxmlformats.org/officeDocument/2006/relationships/hyperlink" Target="http://en.wikipedia.org/wiki/Memory_location" TargetMode="External"/><Relationship Id="rId1" Type="http://schemas.openxmlformats.org/officeDocument/2006/relationships/slideLayout" Target="../slideLayouts/slideLayout2.xml"/><Relationship Id="rId6" Type="http://schemas.openxmlformats.org/officeDocument/2006/relationships/hyperlink" Target="http://en.wikipedia.org/wiki/Reference_(computer_science)" TargetMode="External"/><Relationship Id="rId5" Type="http://schemas.openxmlformats.org/officeDocument/2006/relationships/hyperlink" Target="http://en.wikipedia.org/wiki/Value_(computer_science)" TargetMode="External"/><Relationship Id="rId4" Type="http://schemas.openxmlformats.org/officeDocument/2006/relationships/hyperlink" Target="http://en.wikipedia.org/wiki/Identifie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400" dirty="0"/>
              <a:t>ALGORITHMS AND FLOWCHARTS</a:t>
            </a:r>
            <a:r>
              <a:rPr lang="en-US" dirty="0"/>
              <a:t> </a:t>
            </a:r>
          </a:p>
        </p:txBody>
      </p:sp>
      <p:sp>
        <p:nvSpPr>
          <p:cNvPr id="2051" name="Rectangle 3"/>
          <p:cNvSpPr>
            <a:spLocks noGrp="1" noChangeArrowheads="1"/>
          </p:cNvSpPr>
          <p:nvPr>
            <p:ph type="subTitle" idx="1"/>
          </p:nvPr>
        </p:nvSpPr>
        <p:spPr>
          <a:xfrm>
            <a:off x="1828800" y="4267200"/>
            <a:ext cx="6019800" cy="1752600"/>
          </a:xfrm>
        </p:spPr>
        <p:txBody>
          <a:bodyPr/>
          <a:lstStyle/>
          <a:p>
            <a:r>
              <a:rPr lang="en-US" dirty="0" smtClean="0"/>
              <a:t>Class 8</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a:t>Example</a:t>
            </a:r>
          </a:p>
        </p:txBody>
      </p:sp>
      <p:sp>
        <p:nvSpPr>
          <p:cNvPr id="15375" name="AutoShape 15"/>
          <p:cNvSpPr>
            <a:spLocks noChangeArrowheads="1"/>
          </p:cNvSpPr>
          <p:nvPr/>
        </p:nvSpPr>
        <p:spPr bwMode="auto">
          <a:xfrm>
            <a:off x="457200" y="4887913"/>
            <a:ext cx="1597025" cy="592137"/>
          </a:xfrm>
          <a:prstGeom prst="flowChartDisplay">
            <a:avLst/>
          </a:prstGeom>
          <a:solidFill>
            <a:srgbClr val="CCFFFF"/>
          </a:solidFill>
          <a:ln w="9525">
            <a:solidFill>
              <a:srgbClr val="000000"/>
            </a:solidFill>
            <a:miter lim="800000"/>
            <a:headEnd/>
            <a:tailEnd/>
          </a:ln>
        </p:spPr>
        <p:txBody>
          <a:bodyPr/>
          <a:lstStyle/>
          <a:p>
            <a:pPr algn="ctr"/>
            <a:r>
              <a:rPr lang="en-US" sz="1200" b="1"/>
              <a:t>PRINT</a:t>
            </a:r>
          </a:p>
          <a:p>
            <a:pPr algn="ctr"/>
            <a:r>
              <a:rPr lang="en-US" sz="1200" b="1"/>
              <a:t>“PASS”</a:t>
            </a:r>
            <a:endParaRPr lang="en-US"/>
          </a:p>
        </p:txBody>
      </p:sp>
      <p:sp>
        <p:nvSpPr>
          <p:cNvPr id="15389" name="Text Box 29"/>
          <p:cNvSpPr txBox="1">
            <a:spLocks noChangeArrowheads="1"/>
          </p:cNvSpPr>
          <p:nvPr/>
        </p:nvSpPr>
        <p:spPr bwMode="auto">
          <a:xfrm>
            <a:off x="5334000" y="1600200"/>
            <a:ext cx="3124200" cy="366713"/>
          </a:xfrm>
          <a:prstGeom prst="rect">
            <a:avLst/>
          </a:prstGeom>
          <a:noFill/>
          <a:ln w="9525">
            <a:noFill/>
            <a:miter lim="800000"/>
            <a:headEnd/>
            <a:tailEnd/>
          </a:ln>
          <a:effectLst/>
        </p:spPr>
        <p:txBody>
          <a:bodyPr>
            <a:spAutoFit/>
          </a:bodyPr>
          <a:lstStyle/>
          <a:p>
            <a:pPr>
              <a:spcBef>
                <a:spcPct val="50000"/>
              </a:spcBef>
            </a:pPr>
            <a:endParaRPr lang="tr-TR"/>
          </a:p>
        </p:txBody>
      </p:sp>
      <p:sp>
        <p:nvSpPr>
          <p:cNvPr id="15390" name="Text Box 30"/>
          <p:cNvSpPr txBox="1">
            <a:spLocks noChangeArrowheads="1"/>
          </p:cNvSpPr>
          <p:nvPr/>
        </p:nvSpPr>
        <p:spPr bwMode="auto">
          <a:xfrm>
            <a:off x="4419600" y="1905000"/>
            <a:ext cx="4572000" cy="2427288"/>
          </a:xfrm>
          <a:prstGeom prst="rect">
            <a:avLst/>
          </a:prstGeom>
          <a:noFill/>
          <a:ln w="9525">
            <a:noFill/>
            <a:miter lim="800000"/>
            <a:headEnd/>
            <a:tailEnd/>
          </a:ln>
          <a:effectLst/>
        </p:spPr>
        <p:txBody>
          <a:bodyPr>
            <a:spAutoFit/>
          </a:bodyPr>
          <a:lstStyle/>
          <a:p>
            <a:r>
              <a:rPr lang="en-US"/>
              <a:t>Step 1:  	Input M1,M2,M3,M4</a:t>
            </a:r>
          </a:p>
          <a:p>
            <a:r>
              <a:rPr lang="en-US"/>
              <a:t>Step 2: 	GRADE </a:t>
            </a:r>
            <a:r>
              <a:rPr lang="en-US">
                <a:sym typeface="Symbol" pitchFamily="18" charset="2"/>
              </a:rPr>
              <a:t></a:t>
            </a:r>
            <a:r>
              <a:rPr lang="en-US"/>
              <a:t> (M1+M2+M3+M4)/4 </a:t>
            </a:r>
          </a:p>
          <a:p>
            <a:r>
              <a:rPr lang="en-US"/>
              <a:t>Step 3: 	if (GRADE &lt;50) then</a:t>
            </a:r>
          </a:p>
          <a:p>
            <a:r>
              <a:rPr lang="en-US"/>
              <a:t>	       	Print “FAIL”</a:t>
            </a:r>
          </a:p>
          <a:p>
            <a:r>
              <a:rPr lang="en-US"/>
              <a:t>  	else</a:t>
            </a:r>
          </a:p>
          <a:p>
            <a:r>
              <a:rPr lang="en-US"/>
              <a:t>		Print “PASS”</a:t>
            </a:r>
          </a:p>
          <a:p>
            <a:r>
              <a:rPr lang="en-US"/>
              <a:t> 	endif</a:t>
            </a:r>
          </a:p>
          <a:p>
            <a:pPr>
              <a:spcBef>
                <a:spcPct val="50000"/>
              </a:spcBef>
            </a:pPr>
            <a:endParaRPr lang="en-US"/>
          </a:p>
        </p:txBody>
      </p:sp>
      <p:grpSp>
        <p:nvGrpSpPr>
          <p:cNvPr id="15394" name="Group 34"/>
          <p:cNvGrpSpPr>
            <a:grpSpLocks/>
          </p:cNvGrpSpPr>
          <p:nvPr/>
        </p:nvGrpSpPr>
        <p:grpSpPr bwMode="auto">
          <a:xfrm>
            <a:off x="1130300" y="1828800"/>
            <a:ext cx="3441700" cy="4413250"/>
            <a:chOff x="712" y="1152"/>
            <a:chExt cx="2168" cy="2780"/>
          </a:xfrm>
        </p:grpSpPr>
        <p:sp>
          <p:nvSpPr>
            <p:cNvPr id="15369" name="AutoShape 9"/>
            <p:cNvSpPr>
              <a:spLocks noChangeArrowheads="1"/>
            </p:cNvSpPr>
            <p:nvPr/>
          </p:nvSpPr>
          <p:spPr bwMode="auto">
            <a:xfrm>
              <a:off x="1296" y="1152"/>
              <a:ext cx="592" cy="213"/>
            </a:xfrm>
            <a:prstGeom prst="flowChartTerminator">
              <a:avLst/>
            </a:prstGeom>
            <a:solidFill>
              <a:srgbClr val="CCFFFF"/>
            </a:solidFill>
            <a:ln w="9525">
              <a:solidFill>
                <a:srgbClr val="000000"/>
              </a:solidFill>
              <a:miter lim="800000"/>
              <a:headEnd/>
              <a:tailEnd/>
            </a:ln>
          </p:spPr>
          <p:txBody>
            <a:bodyPr/>
            <a:lstStyle/>
            <a:p>
              <a:pPr algn="ctr"/>
              <a:r>
                <a:rPr lang="en-US" sz="1200" b="1" dirty="0">
                  <a:solidFill>
                    <a:schemeClr val="bg2"/>
                  </a:solidFill>
                </a:rPr>
                <a:t>START</a:t>
              </a:r>
              <a:endParaRPr lang="en-US" dirty="0">
                <a:solidFill>
                  <a:schemeClr val="bg2"/>
                </a:solidFill>
              </a:endParaRPr>
            </a:p>
          </p:txBody>
        </p:sp>
        <p:sp>
          <p:nvSpPr>
            <p:cNvPr id="15370" name="Line 10"/>
            <p:cNvSpPr>
              <a:spLocks noChangeShapeType="1"/>
            </p:cNvSpPr>
            <p:nvPr/>
          </p:nvSpPr>
          <p:spPr bwMode="auto">
            <a:xfrm>
              <a:off x="1648" y="1365"/>
              <a:ext cx="0" cy="160"/>
            </a:xfrm>
            <a:prstGeom prst="line">
              <a:avLst/>
            </a:prstGeom>
            <a:noFill/>
            <a:ln w="9525">
              <a:solidFill>
                <a:srgbClr val="000000"/>
              </a:solidFill>
              <a:round/>
              <a:headEnd/>
              <a:tailEnd type="triangle" w="med" len="med"/>
            </a:ln>
          </p:spPr>
          <p:txBody>
            <a:bodyPr/>
            <a:lstStyle/>
            <a:p>
              <a:endParaRPr lang="en-US"/>
            </a:p>
          </p:txBody>
        </p:sp>
        <p:sp>
          <p:nvSpPr>
            <p:cNvPr id="15371" name="AutoShape 11"/>
            <p:cNvSpPr>
              <a:spLocks noChangeArrowheads="1"/>
            </p:cNvSpPr>
            <p:nvPr/>
          </p:nvSpPr>
          <p:spPr bwMode="auto">
            <a:xfrm>
              <a:off x="960" y="1536"/>
              <a:ext cx="1301" cy="320"/>
            </a:xfrm>
            <a:prstGeom prst="flowChartInputOutput">
              <a:avLst/>
            </a:prstGeom>
            <a:solidFill>
              <a:srgbClr val="CCFFFF"/>
            </a:solidFill>
            <a:ln w="9525">
              <a:solidFill>
                <a:srgbClr val="000000"/>
              </a:solidFill>
              <a:miter lim="800000"/>
              <a:headEnd/>
              <a:tailEnd/>
            </a:ln>
          </p:spPr>
          <p:txBody>
            <a:bodyPr/>
            <a:lstStyle/>
            <a:p>
              <a:pPr algn="ctr"/>
              <a:r>
                <a:rPr lang="en-US" sz="1200" b="1" dirty="0">
                  <a:solidFill>
                    <a:schemeClr val="bg2"/>
                  </a:solidFill>
                </a:rPr>
                <a:t>Input</a:t>
              </a:r>
            </a:p>
            <a:p>
              <a:pPr algn="ctr"/>
              <a:r>
                <a:rPr lang="en-US" sz="1200" b="1" dirty="0">
                  <a:solidFill>
                    <a:schemeClr val="bg2"/>
                  </a:solidFill>
                </a:rPr>
                <a:t>M1,M2,M3,M4</a:t>
              </a:r>
              <a:endParaRPr lang="en-US" dirty="0">
                <a:solidFill>
                  <a:schemeClr val="bg2"/>
                </a:solidFill>
              </a:endParaRPr>
            </a:p>
          </p:txBody>
        </p:sp>
        <p:sp>
          <p:nvSpPr>
            <p:cNvPr id="15372" name="AutoShape 12"/>
            <p:cNvSpPr>
              <a:spLocks noChangeArrowheads="1"/>
            </p:cNvSpPr>
            <p:nvPr/>
          </p:nvSpPr>
          <p:spPr bwMode="auto">
            <a:xfrm>
              <a:off x="817" y="2068"/>
              <a:ext cx="1489" cy="213"/>
            </a:xfrm>
            <a:prstGeom prst="flowChartProcess">
              <a:avLst/>
            </a:prstGeom>
            <a:solidFill>
              <a:srgbClr val="CCFFFF"/>
            </a:solidFill>
            <a:ln w="9525">
              <a:solidFill>
                <a:srgbClr val="000000"/>
              </a:solidFill>
              <a:miter lim="800000"/>
              <a:headEnd/>
              <a:tailEnd/>
            </a:ln>
          </p:spPr>
          <p:txBody>
            <a:bodyPr/>
            <a:lstStyle/>
            <a:p>
              <a:r>
                <a:rPr lang="en-US" sz="1200" b="1" dirty="0">
                  <a:solidFill>
                    <a:schemeClr val="bg2"/>
                  </a:solidFill>
                </a:rPr>
                <a:t>GRADE</a:t>
              </a:r>
              <a:r>
                <a:rPr lang="en-US" sz="1200" b="1" dirty="0">
                  <a:solidFill>
                    <a:schemeClr val="bg2"/>
                  </a:solidFill>
                  <a:sym typeface="Symbol" pitchFamily="18" charset="2"/>
                </a:rPr>
                <a:t></a:t>
              </a:r>
              <a:r>
                <a:rPr lang="en-US" sz="1200" b="1" dirty="0">
                  <a:solidFill>
                    <a:schemeClr val="bg2"/>
                  </a:solidFill>
                </a:rPr>
                <a:t>(M1+M2+M3+M4)/4</a:t>
              </a:r>
              <a:endParaRPr lang="en-US" dirty="0">
                <a:solidFill>
                  <a:schemeClr val="bg2"/>
                </a:solidFill>
              </a:endParaRPr>
            </a:p>
          </p:txBody>
        </p:sp>
        <p:sp>
          <p:nvSpPr>
            <p:cNvPr id="15373" name="Line 13"/>
            <p:cNvSpPr>
              <a:spLocks noChangeShapeType="1"/>
            </p:cNvSpPr>
            <p:nvPr/>
          </p:nvSpPr>
          <p:spPr bwMode="auto">
            <a:xfrm>
              <a:off x="1578" y="1852"/>
              <a:ext cx="0" cy="214"/>
            </a:xfrm>
            <a:prstGeom prst="line">
              <a:avLst/>
            </a:prstGeom>
            <a:noFill/>
            <a:ln w="9525">
              <a:solidFill>
                <a:srgbClr val="000000"/>
              </a:solidFill>
              <a:round/>
              <a:headEnd/>
              <a:tailEnd type="triangle" w="med" len="med"/>
            </a:ln>
          </p:spPr>
          <p:txBody>
            <a:bodyPr/>
            <a:lstStyle/>
            <a:p>
              <a:endParaRPr lang="en-US"/>
            </a:p>
          </p:txBody>
        </p:sp>
        <p:sp>
          <p:nvSpPr>
            <p:cNvPr id="15374" name="AutoShape 14"/>
            <p:cNvSpPr>
              <a:spLocks noChangeArrowheads="1"/>
            </p:cNvSpPr>
            <p:nvPr/>
          </p:nvSpPr>
          <p:spPr bwMode="auto">
            <a:xfrm>
              <a:off x="987" y="2439"/>
              <a:ext cx="1183" cy="533"/>
            </a:xfrm>
            <a:prstGeom prst="flowChartDecision">
              <a:avLst/>
            </a:prstGeom>
            <a:solidFill>
              <a:srgbClr val="CCFFFF"/>
            </a:solidFill>
            <a:ln w="9525">
              <a:solidFill>
                <a:srgbClr val="000000"/>
              </a:solidFill>
              <a:miter lim="800000"/>
              <a:headEnd/>
              <a:tailEnd/>
            </a:ln>
          </p:spPr>
          <p:txBody>
            <a:bodyPr/>
            <a:lstStyle/>
            <a:p>
              <a:pPr algn="ctr"/>
              <a:r>
                <a:rPr lang="en-US" sz="1200" b="1" dirty="0">
                  <a:solidFill>
                    <a:schemeClr val="bg2"/>
                  </a:solidFill>
                </a:rPr>
                <a:t>IS</a:t>
              </a:r>
            </a:p>
            <a:p>
              <a:pPr algn="ctr"/>
              <a:r>
                <a:rPr lang="en-US" sz="1200" b="1" dirty="0" smtClean="0">
                  <a:solidFill>
                    <a:schemeClr val="bg2"/>
                  </a:solidFill>
                </a:rPr>
                <a:t>GRADE &lt;50</a:t>
              </a:r>
              <a:endParaRPr lang="en-US" dirty="0">
                <a:solidFill>
                  <a:schemeClr val="bg2"/>
                </a:solidFill>
              </a:endParaRPr>
            </a:p>
          </p:txBody>
        </p:sp>
        <p:sp>
          <p:nvSpPr>
            <p:cNvPr id="15376" name="AutoShape 16"/>
            <p:cNvSpPr>
              <a:spLocks noChangeArrowheads="1"/>
            </p:cNvSpPr>
            <p:nvPr/>
          </p:nvSpPr>
          <p:spPr bwMode="auto">
            <a:xfrm>
              <a:off x="1874" y="3079"/>
              <a:ext cx="1006" cy="373"/>
            </a:xfrm>
            <a:prstGeom prst="flowChartDisplay">
              <a:avLst/>
            </a:prstGeom>
            <a:solidFill>
              <a:srgbClr val="CCFFFF"/>
            </a:solidFill>
            <a:ln w="9525">
              <a:solidFill>
                <a:srgbClr val="000000"/>
              </a:solidFill>
              <a:miter lim="800000"/>
              <a:headEnd/>
              <a:tailEnd/>
            </a:ln>
          </p:spPr>
          <p:txBody>
            <a:bodyPr/>
            <a:lstStyle/>
            <a:p>
              <a:pPr algn="ctr"/>
              <a:r>
                <a:rPr lang="en-US" sz="1200" b="1"/>
                <a:t>PRINT</a:t>
              </a:r>
            </a:p>
            <a:p>
              <a:pPr algn="ctr"/>
              <a:r>
                <a:rPr lang="en-US" sz="1200" b="1"/>
                <a:t>“FAIL”</a:t>
              </a:r>
              <a:endParaRPr lang="en-US"/>
            </a:p>
          </p:txBody>
        </p:sp>
        <p:sp>
          <p:nvSpPr>
            <p:cNvPr id="15377" name="Line 17"/>
            <p:cNvSpPr>
              <a:spLocks noChangeShapeType="1"/>
            </p:cNvSpPr>
            <p:nvPr/>
          </p:nvSpPr>
          <p:spPr bwMode="auto">
            <a:xfrm>
              <a:off x="1578" y="3612"/>
              <a:ext cx="0" cy="107"/>
            </a:xfrm>
            <a:prstGeom prst="line">
              <a:avLst/>
            </a:prstGeom>
            <a:noFill/>
            <a:ln w="9525">
              <a:solidFill>
                <a:srgbClr val="000000"/>
              </a:solidFill>
              <a:round/>
              <a:headEnd/>
              <a:tailEnd type="triangle" w="med" len="med"/>
            </a:ln>
          </p:spPr>
          <p:txBody>
            <a:bodyPr/>
            <a:lstStyle/>
            <a:p>
              <a:endParaRPr lang="en-US"/>
            </a:p>
          </p:txBody>
        </p:sp>
        <p:sp>
          <p:nvSpPr>
            <p:cNvPr id="15378" name="AutoShape 18"/>
            <p:cNvSpPr>
              <a:spLocks noChangeArrowheads="1"/>
            </p:cNvSpPr>
            <p:nvPr/>
          </p:nvSpPr>
          <p:spPr bwMode="auto">
            <a:xfrm>
              <a:off x="1283" y="3719"/>
              <a:ext cx="591" cy="213"/>
            </a:xfrm>
            <a:prstGeom prst="flowChartTerminator">
              <a:avLst/>
            </a:prstGeom>
            <a:solidFill>
              <a:srgbClr val="CCFFFF"/>
            </a:solidFill>
            <a:ln w="9525">
              <a:solidFill>
                <a:srgbClr val="000000"/>
              </a:solidFill>
              <a:miter lim="800000"/>
              <a:headEnd/>
              <a:tailEnd/>
            </a:ln>
          </p:spPr>
          <p:txBody>
            <a:bodyPr/>
            <a:lstStyle/>
            <a:p>
              <a:pPr algn="ctr"/>
              <a:r>
                <a:rPr lang="en-US" sz="1200" b="1" dirty="0">
                  <a:solidFill>
                    <a:schemeClr val="bg2"/>
                  </a:solidFill>
                </a:rPr>
                <a:t>STOP</a:t>
              </a:r>
              <a:endParaRPr lang="en-US" dirty="0">
                <a:solidFill>
                  <a:schemeClr val="bg2"/>
                </a:solidFill>
              </a:endParaRPr>
            </a:p>
          </p:txBody>
        </p:sp>
        <p:sp>
          <p:nvSpPr>
            <p:cNvPr id="15379" name="Line 19"/>
            <p:cNvSpPr>
              <a:spLocks noChangeShapeType="1"/>
            </p:cNvSpPr>
            <p:nvPr/>
          </p:nvSpPr>
          <p:spPr bwMode="auto">
            <a:xfrm>
              <a:off x="768" y="3612"/>
              <a:ext cx="1698" cy="0"/>
            </a:xfrm>
            <a:prstGeom prst="line">
              <a:avLst/>
            </a:prstGeom>
            <a:noFill/>
            <a:ln w="9525">
              <a:solidFill>
                <a:srgbClr val="000000"/>
              </a:solidFill>
              <a:round/>
              <a:headEnd/>
              <a:tailEnd/>
            </a:ln>
          </p:spPr>
          <p:txBody>
            <a:bodyPr/>
            <a:lstStyle/>
            <a:p>
              <a:endParaRPr lang="en-US"/>
            </a:p>
          </p:txBody>
        </p:sp>
        <p:sp>
          <p:nvSpPr>
            <p:cNvPr id="15380" name="Line 20"/>
            <p:cNvSpPr>
              <a:spLocks noChangeShapeType="1"/>
            </p:cNvSpPr>
            <p:nvPr/>
          </p:nvSpPr>
          <p:spPr bwMode="auto">
            <a:xfrm flipV="1">
              <a:off x="768" y="3452"/>
              <a:ext cx="0" cy="160"/>
            </a:xfrm>
            <a:prstGeom prst="line">
              <a:avLst/>
            </a:prstGeom>
            <a:noFill/>
            <a:ln w="9525">
              <a:solidFill>
                <a:srgbClr val="000000"/>
              </a:solidFill>
              <a:round/>
              <a:headEnd/>
              <a:tailEnd/>
            </a:ln>
          </p:spPr>
          <p:txBody>
            <a:bodyPr/>
            <a:lstStyle/>
            <a:p>
              <a:endParaRPr lang="en-US"/>
            </a:p>
          </p:txBody>
        </p:sp>
        <p:sp>
          <p:nvSpPr>
            <p:cNvPr id="15381" name="Line 21"/>
            <p:cNvSpPr>
              <a:spLocks noChangeShapeType="1"/>
            </p:cNvSpPr>
            <p:nvPr/>
          </p:nvSpPr>
          <p:spPr bwMode="auto">
            <a:xfrm flipV="1">
              <a:off x="2466" y="3452"/>
              <a:ext cx="0" cy="160"/>
            </a:xfrm>
            <a:prstGeom prst="line">
              <a:avLst/>
            </a:prstGeom>
            <a:noFill/>
            <a:ln w="9525">
              <a:solidFill>
                <a:srgbClr val="000000"/>
              </a:solidFill>
              <a:round/>
              <a:headEnd/>
              <a:tailEnd/>
            </a:ln>
          </p:spPr>
          <p:txBody>
            <a:bodyPr/>
            <a:lstStyle/>
            <a:p>
              <a:endParaRPr lang="en-US"/>
            </a:p>
          </p:txBody>
        </p:sp>
        <p:sp>
          <p:nvSpPr>
            <p:cNvPr id="15382" name="Line 22"/>
            <p:cNvSpPr>
              <a:spLocks noChangeShapeType="1"/>
            </p:cNvSpPr>
            <p:nvPr/>
          </p:nvSpPr>
          <p:spPr bwMode="auto">
            <a:xfrm>
              <a:off x="2170" y="2705"/>
              <a:ext cx="296" cy="0"/>
            </a:xfrm>
            <a:prstGeom prst="line">
              <a:avLst/>
            </a:prstGeom>
            <a:noFill/>
            <a:ln w="9525">
              <a:solidFill>
                <a:srgbClr val="000000"/>
              </a:solidFill>
              <a:round/>
              <a:headEnd/>
              <a:tailEnd/>
            </a:ln>
          </p:spPr>
          <p:txBody>
            <a:bodyPr/>
            <a:lstStyle/>
            <a:p>
              <a:endParaRPr lang="en-US"/>
            </a:p>
          </p:txBody>
        </p:sp>
        <p:sp>
          <p:nvSpPr>
            <p:cNvPr id="15383" name="Line 23"/>
            <p:cNvSpPr>
              <a:spLocks noChangeShapeType="1"/>
            </p:cNvSpPr>
            <p:nvPr/>
          </p:nvSpPr>
          <p:spPr bwMode="auto">
            <a:xfrm>
              <a:off x="2466" y="2705"/>
              <a:ext cx="0" cy="374"/>
            </a:xfrm>
            <a:prstGeom prst="line">
              <a:avLst/>
            </a:prstGeom>
            <a:noFill/>
            <a:ln w="9525">
              <a:solidFill>
                <a:srgbClr val="000000"/>
              </a:solidFill>
              <a:round/>
              <a:headEnd/>
              <a:tailEnd type="triangle" w="med" len="med"/>
            </a:ln>
          </p:spPr>
          <p:txBody>
            <a:bodyPr/>
            <a:lstStyle/>
            <a:p>
              <a:endParaRPr lang="en-US"/>
            </a:p>
          </p:txBody>
        </p:sp>
        <p:sp>
          <p:nvSpPr>
            <p:cNvPr id="15384" name="Line 24"/>
            <p:cNvSpPr>
              <a:spLocks noChangeShapeType="1"/>
            </p:cNvSpPr>
            <p:nvPr/>
          </p:nvSpPr>
          <p:spPr bwMode="auto">
            <a:xfrm>
              <a:off x="720" y="2688"/>
              <a:ext cx="0" cy="374"/>
            </a:xfrm>
            <a:prstGeom prst="line">
              <a:avLst/>
            </a:prstGeom>
            <a:noFill/>
            <a:ln w="9525">
              <a:solidFill>
                <a:srgbClr val="000000"/>
              </a:solidFill>
              <a:round/>
              <a:headEnd/>
              <a:tailEnd type="triangle" w="med" len="med"/>
            </a:ln>
          </p:spPr>
          <p:txBody>
            <a:bodyPr/>
            <a:lstStyle/>
            <a:p>
              <a:endParaRPr lang="en-US"/>
            </a:p>
          </p:txBody>
        </p:sp>
        <p:sp>
          <p:nvSpPr>
            <p:cNvPr id="15386" name="Line 26"/>
            <p:cNvSpPr>
              <a:spLocks noChangeShapeType="1"/>
            </p:cNvSpPr>
            <p:nvPr/>
          </p:nvSpPr>
          <p:spPr bwMode="auto">
            <a:xfrm>
              <a:off x="1578" y="2279"/>
              <a:ext cx="0" cy="160"/>
            </a:xfrm>
            <a:prstGeom prst="line">
              <a:avLst/>
            </a:prstGeom>
            <a:noFill/>
            <a:ln w="9525">
              <a:solidFill>
                <a:srgbClr val="000000"/>
              </a:solidFill>
              <a:round/>
              <a:headEnd/>
              <a:tailEnd type="triangle" w="med" len="med"/>
            </a:ln>
          </p:spPr>
          <p:txBody>
            <a:bodyPr/>
            <a:lstStyle/>
            <a:p>
              <a:endParaRPr lang="en-US"/>
            </a:p>
          </p:txBody>
        </p:sp>
        <p:sp>
          <p:nvSpPr>
            <p:cNvPr id="15387" name="Text Box 27"/>
            <p:cNvSpPr txBox="1">
              <a:spLocks noChangeArrowheads="1"/>
            </p:cNvSpPr>
            <p:nvPr/>
          </p:nvSpPr>
          <p:spPr bwMode="auto">
            <a:xfrm>
              <a:off x="2160" y="2464"/>
              <a:ext cx="296" cy="159"/>
            </a:xfrm>
            <a:prstGeom prst="rect">
              <a:avLst/>
            </a:prstGeom>
            <a:solidFill>
              <a:srgbClr val="CCFFFF"/>
            </a:solidFill>
            <a:ln w="9525">
              <a:noFill/>
              <a:miter lim="800000"/>
              <a:headEnd/>
              <a:tailEnd/>
            </a:ln>
          </p:spPr>
          <p:txBody>
            <a:bodyPr/>
            <a:lstStyle/>
            <a:p>
              <a:pPr algn="ctr"/>
              <a:r>
                <a:rPr lang="en-US" sz="1200" b="1" dirty="0">
                  <a:solidFill>
                    <a:schemeClr val="bg2"/>
                  </a:solidFill>
                </a:rPr>
                <a:t>Y</a:t>
              </a:r>
              <a:endParaRPr lang="en-US" dirty="0">
                <a:solidFill>
                  <a:schemeClr val="bg2"/>
                </a:solidFill>
              </a:endParaRPr>
            </a:p>
          </p:txBody>
        </p:sp>
        <p:sp>
          <p:nvSpPr>
            <p:cNvPr id="15388" name="Text Box 28"/>
            <p:cNvSpPr txBox="1">
              <a:spLocks noChangeArrowheads="1"/>
            </p:cNvSpPr>
            <p:nvPr/>
          </p:nvSpPr>
          <p:spPr bwMode="auto">
            <a:xfrm>
              <a:off x="720" y="2431"/>
              <a:ext cx="296" cy="160"/>
            </a:xfrm>
            <a:prstGeom prst="rect">
              <a:avLst/>
            </a:prstGeom>
            <a:solidFill>
              <a:srgbClr val="CCFFFF"/>
            </a:solidFill>
            <a:ln w="9525">
              <a:noFill/>
              <a:miter lim="800000"/>
              <a:headEnd/>
              <a:tailEnd/>
            </a:ln>
          </p:spPr>
          <p:txBody>
            <a:bodyPr/>
            <a:lstStyle/>
            <a:p>
              <a:pPr algn="ctr"/>
              <a:r>
                <a:rPr lang="en-US" sz="1200" b="1" dirty="0">
                  <a:solidFill>
                    <a:schemeClr val="bg2"/>
                  </a:solidFill>
                </a:rPr>
                <a:t>N</a:t>
              </a:r>
              <a:endParaRPr lang="en-US" dirty="0">
                <a:solidFill>
                  <a:schemeClr val="bg2"/>
                </a:solidFill>
              </a:endParaRPr>
            </a:p>
          </p:txBody>
        </p:sp>
        <p:sp>
          <p:nvSpPr>
            <p:cNvPr id="15393" name="Line 33"/>
            <p:cNvSpPr>
              <a:spLocks noChangeShapeType="1"/>
            </p:cNvSpPr>
            <p:nvPr/>
          </p:nvSpPr>
          <p:spPr bwMode="auto">
            <a:xfrm>
              <a:off x="712" y="2688"/>
              <a:ext cx="296" cy="0"/>
            </a:xfrm>
            <a:prstGeom prst="line">
              <a:avLst/>
            </a:prstGeom>
            <a:noFill/>
            <a:ln w="9525">
              <a:solidFill>
                <a:srgbClr val="000000"/>
              </a:solidFill>
              <a:round/>
              <a:headEnd/>
              <a:tailEnd/>
            </a:ln>
          </p:spPr>
          <p:txBody>
            <a:bodyPr/>
            <a:lstStyle/>
            <a:p>
              <a:endParaRPr lang="en-US"/>
            </a:p>
          </p:txBody>
        </p:sp>
      </p:grpSp>
      <p:sp>
        <p:nvSpPr>
          <p:cNvPr id="26" name="AutoShape 11"/>
          <p:cNvSpPr>
            <a:spLocks noChangeArrowheads="1"/>
          </p:cNvSpPr>
          <p:nvPr/>
        </p:nvSpPr>
        <p:spPr bwMode="auto">
          <a:xfrm>
            <a:off x="228600" y="4876800"/>
            <a:ext cx="2133600" cy="685800"/>
          </a:xfrm>
          <a:prstGeom prst="flowChartInputOutput">
            <a:avLst/>
          </a:prstGeom>
          <a:solidFill>
            <a:srgbClr val="CCFFFF"/>
          </a:solidFill>
          <a:ln w="9525">
            <a:solidFill>
              <a:srgbClr val="000000"/>
            </a:solidFill>
            <a:miter lim="800000"/>
            <a:headEnd/>
            <a:tailEnd/>
          </a:ln>
        </p:spPr>
        <p:txBody>
          <a:bodyPr/>
          <a:lstStyle/>
          <a:p>
            <a:pPr algn="ctr"/>
            <a:r>
              <a:rPr lang="en-US" sz="1200" b="1" dirty="0" smtClean="0">
                <a:solidFill>
                  <a:schemeClr val="bg2"/>
                </a:solidFill>
              </a:rPr>
              <a:t>Print “Pass”</a:t>
            </a:r>
            <a:endParaRPr lang="en-US" dirty="0">
              <a:solidFill>
                <a:schemeClr val="bg2"/>
              </a:solidFill>
            </a:endParaRPr>
          </a:p>
        </p:txBody>
      </p:sp>
      <p:sp>
        <p:nvSpPr>
          <p:cNvPr id="28" name="AutoShape 11"/>
          <p:cNvSpPr>
            <a:spLocks noChangeArrowheads="1"/>
          </p:cNvSpPr>
          <p:nvPr/>
        </p:nvSpPr>
        <p:spPr bwMode="auto">
          <a:xfrm>
            <a:off x="2743200" y="4876800"/>
            <a:ext cx="2133600" cy="685800"/>
          </a:xfrm>
          <a:prstGeom prst="flowChartInputOutput">
            <a:avLst/>
          </a:prstGeom>
          <a:solidFill>
            <a:srgbClr val="CCFFFF"/>
          </a:solidFill>
          <a:ln w="9525">
            <a:solidFill>
              <a:srgbClr val="000000"/>
            </a:solidFill>
            <a:miter lim="800000"/>
            <a:headEnd/>
            <a:tailEnd/>
          </a:ln>
        </p:spPr>
        <p:txBody>
          <a:bodyPr/>
          <a:lstStyle/>
          <a:p>
            <a:pPr algn="ctr"/>
            <a:r>
              <a:rPr lang="en-US" sz="1200" b="1" dirty="0" smtClean="0">
                <a:solidFill>
                  <a:schemeClr val="bg2"/>
                </a:solidFill>
              </a:rPr>
              <a:t>Print “FAIL”</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a:t>Example 2</a:t>
            </a:r>
          </a:p>
        </p:txBody>
      </p:sp>
      <p:sp>
        <p:nvSpPr>
          <p:cNvPr id="16387" name="Rectangle 3"/>
          <p:cNvSpPr>
            <a:spLocks noGrp="1" noChangeArrowheads="1"/>
          </p:cNvSpPr>
          <p:nvPr>
            <p:ph type="body" idx="1"/>
          </p:nvPr>
        </p:nvSpPr>
        <p:spPr/>
        <p:txBody>
          <a:bodyPr/>
          <a:lstStyle/>
          <a:p>
            <a:pPr>
              <a:lnSpc>
                <a:spcPct val="90000"/>
              </a:lnSpc>
            </a:pPr>
            <a:r>
              <a:rPr lang="en-US"/>
              <a:t>Write an algorithm and draw a flowchart to convert the length in feet to centimeter.</a:t>
            </a:r>
          </a:p>
          <a:p>
            <a:pPr>
              <a:lnSpc>
                <a:spcPct val="90000"/>
              </a:lnSpc>
              <a:buFont typeface="Wingdings" pitchFamily="2" charset="2"/>
              <a:buNone/>
            </a:pPr>
            <a:r>
              <a:rPr lang="en-US" b="1"/>
              <a:t>Pseudocode</a:t>
            </a:r>
            <a:r>
              <a:rPr lang="en-US"/>
              <a:t>:	</a:t>
            </a:r>
          </a:p>
          <a:p>
            <a:pPr>
              <a:lnSpc>
                <a:spcPct val="90000"/>
              </a:lnSpc>
            </a:pPr>
            <a:r>
              <a:rPr lang="en-US"/>
              <a:t> </a:t>
            </a:r>
            <a:r>
              <a:rPr lang="en-US" i="1"/>
              <a:t>Input the length in feet (Lft)</a:t>
            </a:r>
          </a:p>
          <a:p>
            <a:pPr>
              <a:lnSpc>
                <a:spcPct val="90000"/>
              </a:lnSpc>
            </a:pPr>
            <a:r>
              <a:rPr lang="en-US" i="1"/>
              <a:t>Calculate the length in cm (Lcm) by multiplying LFT with 30</a:t>
            </a:r>
          </a:p>
          <a:p>
            <a:pPr>
              <a:lnSpc>
                <a:spcPct val="90000"/>
              </a:lnSpc>
            </a:pPr>
            <a:r>
              <a:rPr lang="en-US" i="1"/>
              <a:t>Print length in cm (LCM)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t>Example 2</a:t>
            </a:r>
          </a:p>
        </p:txBody>
      </p:sp>
      <p:sp>
        <p:nvSpPr>
          <p:cNvPr id="17411" name="Rectangle 3"/>
          <p:cNvSpPr>
            <a:spLocks noGrp="1" noChangeArrowheads="1"/>
          </p:cNvSpPr>
          <p:nvPr>
            <p:ph type="body" idx="1"/>
          </p:nvPr>
        </p:nvSpPr>
        <p:spPr/>
        <p:txBody>
          <a:bodyPr/>
          <a:lstStyle/>
          <a:p>
            <a:pPr>
              <a:buFont typeface="Wingdings" pitchFamily="2" charset="2"/>
              <a:buNone/>
            </a:pPr>
            <a:r>
              <a:rPr lang="en-US" b="1" dirty="0"/>
              <a:t>Algorithm</a:t>
            </a:r>
            <a:r>
              <a:rPr lang="en-US" dirty="0"/>
              <a:t> </a:t>
            </a:r>
          </a:p>
          <a:p>
            <a:r>
              <a:rPr lang="en-US" dirty="0"/>
              <a:t>Step 1:  Input </a:t>
            </a:r>
            <a:r>
              <a:rPr lang="en-US" dirty="0" err="1"/>
              <a:t>Lft</a:t>
            </a:r>
            <a:endParaRPr lang="en-US" dirty="0"/>
          </a:p>
          <a:p>
            <a:r>
              <a:rPr lang="en-US" dirty="0"/>
              <a:t>Step 2: 	Lcm </a:t>
            </a:r>
            <a:r>
              <a:rPr lang="en-US" dirty="0">
                <a:sym typeface="Symbol" pitchFamily="18" charset="2"/>
              </a:rPr>
              <a:t></a:t>
            </a:r>
            <a:r>
              <a:rPr lang="en-US" dirty="0"/>
              <a:t> </a:t>
            </a:r>
            <a:r>
              <a:rPr lang="en-US" dirty="0" err="1"/>
              <a:t>Lft</a:t>
            </a:r>
            <a:r>
              <a:rPr lang="en-US" dirty="0"/>
              <a:t> x 30 </a:t>
            </a:r>
          </a:p>
          <a:p>
            <a:r>
              <a:rPr lang="en-US" dirty="0"/>
              <a:t>Step 3: 	Print Lcm</a:t>
            </a:r>
          </a:p>
          <a:p>
            <a:endParaRPr lang="en-US" dirty="0"/>
          </a:p>
        </p:txBody>
      </p:sp>
      <p:grpSp>
        <p:nvGrpSpPr>
          <p:cNvPr id="17412" name="Group 4"/>
          <p:cNvGrpSpPr>
            <a:grpSpLocks/>
          </p:cNvGrpSpPr>
          <p:nvPr/>
        </p:nvGrpSpPr>
        <p:grpSpPr bwMode="auto">
          <a:xfrm>
            <a:off x="5715000" y="2362200"/>
            <a:ext cx="2011363" cy="3670300"/>
            <a:chOff x="2448" y="5328"/>
            <a:chExt cx="3168" cy="5779"/>
          </a:xfrm>
        </p:grpSpPr>
        <p:sp>
          <p:nvSpPr>
            <p:cNvPr id="17413" name="AutoShape 5"/>
            <p:cNvSpPr>
              <a:spLocks noChangeArrowheads="1"/>
            </p:cNvSpPr>
            <p:nvPr/>
          </p:nvSpPr>
          <p:spPr bwMode="auto">
            <a:xfrm>
              <a:off x="3337" y="5328"/>
              <a:ext cx="1440" cy="576"/>
            </a:xfrm>
            <a:prstGeom prst="flowChartTerminator">
              <a:avLst/>
            </a:prstGeom>
            <a:solidFill>
              <a:srgbClr val="CCFFFF"/>
            </a:solidFill>
            <a:ln w="9525">
              <a:solidFill>
                <a:srgbClr val="000000"/>
              </a:solidFill>
              <a:miter lim="800000"/>
              <a:headEnd/>
              <a:tailEnd/>
            </a:ln>
          </p:spPr>
          <p:txBody>
            <a:bodyPr/>
            <a:lstStyle/>
            <a:p>
              <a:r>
                <a:rPr lang="en-US" sz="1200" b="1" dirty="0">
                  <a:solidFill>
                    <a:schemeClr val="bg2"/>
                  </a:solidFill>
                </a:rPr>
                <a:t>START</a:t>
              </a:r>
              <a:endParaRPr lang="en-US" dirty="0">
                <a:solidFill>
                  <a:schemeClr val="bg2"/>
                </a:solidFill>
              </a:endParaRPr>
            </a:p>
          </p:txBody>
        </p:sp>
        <p:sp>
          <p:nvSpPr>
            <p:cNvPr id="17414" name="Line 6"/>
            <p:cNvSpPr>
              <a:spLocks noChangeShapeType="1"/>
            </p:cNvSpPr>
            <p:nvPr/>
          </p:nvSpPr>
          <p:spPr bwMode="auto">
            <a:xfrm>
              <a:off x="4057" y="5904"/>
              <a:ext cx="0" cy="432"/>
            </a:xfrm>
            <a:prstGeom prst="line">
              <a:avLst/>
            </a:prstGeom>
            <a:noFill/>
            <a:ln w="9525">
              <a:solidFill>
                <a:srgbClr val="000000"/>
              </a:solidFill>
              <a:round/>
              <a:headEnd/>
              <a:tailEnd type="triangle" w="med" len="med"/>
            </a:ln>
          </p:spPr>
          <p:txBody>
            <a:bodyPr/>
            <a:lstStyle/>
            <a:p>
              <a:endParaRPr lang="en-US"/>
            </a:p>
          </p:txBody>
        </p:sp>
        <p:sp>
          <p:nvSpPr>
            <p:cNvPr id="17415" name="AutoShape 7"/>
            <p:cNvSpPr>
              <a:spLocks noChangeArrowheads="1"/>
            </p:cNvSpPr>
            <p:nvPr/>
          </p:nvSpPr>
          <p:spPr bwMode="auto">
            <a:xfrm>
              <a:off x="2448" y="6355"/>
              <a:ext cx="3168" cy="864"/>
            </a:xfrm>
            <a:prstGeom prst="flowChartInputOutput">
              <a:avLst/>
            </a:prstGeom>
            <a:solidFill>
              <a:srgbClr val="CCFFFF"/>
            </a:solidFill>
            <a:ln w="9525">
              <a:solidFill>
                <a:srgbClr val="000000"/>
              </a:solidFill>
              <a:miter lim="800000"/>
              <a:headEnd/>
              <a:tailEnd/>
            </a:ln>
          </p:spPr>
          <p:txBody>
            <a:bodyPr/>
            <a:lstStyle/>
            <a:p>
              <a:pPr algn="ctr"/>
              <a:r>
                <a:rPr lang="en-US" sz="1200" b="1" dirty="0">
                  <a:solidFill>
                    <a:schemeClr val="bg2"/>
                  </a:solidFill>
                </a:rPr>
                <a:t>Input</a:t>
              </a:r>
            </a:p>
            <a:p>
              <a:pPr algn="ctr"/>
              <a:r>
                <a:rPr lang="en-US" sz="1200" b="1" dirty="0" err="1">
                  <a:solidFill>
                    <a:schemeClr val="bg2"/>
                  </a:solidFill>
                </a:rPr>
                <a:t>Lft</a:t>
              </a:r>
              <a:endParaRPr lang="en-US" dirty="0">
                <a:solidFill>
                  <a:schemeClr val="bg2"/>
                </a:solidFill>
              </a:endParaRPr>
            </a:p>
          </p:txBody>
        </p:sp>
        <p:sp>
          <p:nvSpPr>
            <p:cNvPr id="17416" name="AutoShape 8"/>
            <p:cNvSpPr>
              <a:spLocks noChangeArrowheads="1"/>
            </p:cNvSpPr>
            <p:nvPr/>
          </p:nvSpPr>
          <p:spPr bwMode="auto">
            <a:xfrm>
              <a:off x="2967" y="7801"/>
              <a:ext cx="2141" cy="576"/>
            </a:xfrm>
            <a:prstGeom prst="flowChartProcess">
              <a:avLst/>
            </a:prstGeom>
            <a:solidFill>
              <a:srgbClr val="CCFFFF"/>
            </a:solidFill>
            <a:ln w="9525">
              <a:solidFill>
                <a:srgbClr val="000000"/>
              </a:solidFill>
              <a:miter lim="800000"/>
              <a:headEnd/>
              <a:tailEnd/>
            </a:ln>
          </p:spPr>
          <p:txBody>
            <a:bodyPr/>
            <a:lstStyle/>
            <a:p>
              <a:pPr algn="ctr"/>
              <a:r>
                <a:rPr lang="en-US" sz="1200" b="1" dirty="0">
                  <a:solidFill>
                    <a:schemeClr val="bg2"/>
                  </a:solidFill>
                </a:rPr>
                <a:t>Lcm </a:t>
              </a:r>
              <a:r>
                <a:rPr lang="en-US" dirty="0">
                  <a:solidFill>
                    <a:schemeClr val="bg2"/>
                  </a:solidFill>
                  <a:sym typeface="Symbol" pitchFamily="18" charset="2"/>
                </a:rPr>
                <a:t></a:t>
              </a:r>
              <a:r>
                <a:rPr lang="en-US" sz="1200" b="1" dirty="0">
                  <a:solidFill>
                    <a:schemeClr val="bg2"/>
                  </a:solidFill>
                </a:rPr>
                <a:t> </a:t>
              </a:r>
              <a:r>
                <a:rPr lang="en-US" sz="1200" b="1" dirty="0" err="1">
                  <a:solidFill>
                    <a:schemeClr val="bg2"/>
                  </a:solidFill>
                </a:rPr>
                <a:t>Lft</a:t>
              </a:r>
              <a:r>
                <a:rPr lang="en-US" sz="1200" b="1" dirty="0">
                  <a:solidFill>
                    <a:schemeClr val="bg2"/>
                  </a:solidFill>
                </a:rPr>
                <a:t> x 30</a:t>
              </a:r>
            </a:p>
          </p:txBody>
        </p:sp>
        <p:sp>
          <p:nvSpPr>
            <p:cNvPr id="17417" name="Line 9"/>
            <p:cNvSpPr>
              <a:spLocks noChangeShapeType="1"/>
            </p:cNvSpPr>
            <p:nvPr/>
          </p:nvSpPr>
          <p:spPr bwMode="auto">
            <a:xfrm>
              <a:off x="4032" y="7219"/>
              <a:ext cx="0" cy="576"/>
            </a:xfrm>
            <a:prstGeom prst="line">
              <a:avLst/>
            </a:prstGeom>
            <a:noFill/>
            <a:ln w="9525">
              <a:solidFill>
                <a:srgbClr val="000000"/>
              </a:solidFill>
              <a:round/>
              <a:headEnd/>
              <a:tailEnd type="triangle" w="med" len="med"/>
            </a:ln>
          </p:spPr>
          <p:txBody>
            <a:bodyPr/>
            <a:lstStyle/>
            <a:p>
              <a:endParaRPr lang="en-US"/>
            </a:p>
          </p:txBody>
        </p:sp>
        <p:sp>
          <p:nvSpPr>
            <p:cNvPr id="17418" name="AutoShape 10"/>
            <p:cNvSpPr>
              <a:spLocks noChangeArrowheads="1"/>
            </p:cNvSpPr>
            <p:nvPr/>
          </p:nvSpPr>
          <p:spPr bwMode="auto">
            <a:xfrm>
              <a:off x="2812" y="8947"/>
              <a:ext cx="2448" cy="1008"/>
            </a:xfrm>
            <a:prstGeom prst="flowChartDisplay">
              <a:avLst/>
            </a:prstGeom>
            <a:solidFill>
              <a:srgbClr val="CCFFFF"/>
            </a:solidFill>
            <a:ln w="9525">
              <a:solidFill>
                <a:srgbClr val="000000"/>
              </a:solidFill>
              <a:miter lim="800000"/>
              <a:headEnd/>
              <a:tailEnd/>
            </a:ln>
          </p:spPr>
          <p:txBody>
            <a:bodyPr/>
            <a:lstStyle/>
            <a:p>
              <a:pPr algn="ctr"/>
              <a:r>
                <a:rPr lang="en-US" sz="1200" b="1"/>
                <a:t>Print</a:t>
              </a:r>
            </a:p>
            <a:p>
              <a:pPr algn="ctr"/>
              <a:r>
                <a:rPr lang="en-US" sz="1200" b="1"/>
                <a:t>Lcm</a:t>
              </a:r>
              <a:endParaRPr lang="en-US"/>
            </a:p>
          </p:txBody>
        </p:sp>
        <p:sp>
          <p:nvSpPr>
            <p:cNvPr id="17419" name="AutoShape 11"/>
            <p:cNvSpPr>
              <a:spLocks noChangeArrowheads="1"/>
            </p:cNvSpPr>
            <p:nvPr/>
          </p:nvSpPr>
          <p:spPr bwMode="auto">
            <a:xfrm>
              <a:off x="3293" y="10512"/>
              <a:ext cx="1440" cy="595"/>
            </a:xfrm>
            <a:prstGeom prst="flowChartTerminator">
              <a:avLst/>
            </a:prstGeom>
            <a:solidFill>
              <a:srgbClr val="CCFFFF"/>
            </a:solidFill>
            <a:ln w="9525">
              <a:solidFill>
                <a:srgbClr val="000000"/>
              </a:solidFill>
              <a:miter lim="800000"/>
              <a:headEnd/>
              <a:tailEnd/>
            </a:ln>
          </p:spPr>
          <p:txBody>
            <a:bodyPr/>
            <a:lstStyle/>
            <a:p>
              <a:pPr algn="ctr"/>
              <a:r>
                <a:rPr lang="en-US" sz="1200" b="1" dirty="0">
                  <a:solidFill>
                    <a:schemeClr val="bg2"/>
                  </a:solidFill>
                </a:rPr>
                <a:t>STOP</a:t>
              </a:r>
              <a:endParaRPr lang="en-US" dirty="0">
                <a:solidFill>
                  <a:schemeClr val="bg2"/>
                </a:solidFill>
              </a:endParaRPr>
            </a:p>
          </p:txBody>
        </p:sp>
        <p:sp>
          <p:nvSpPr>
            <p:cNvPr id="17420" name="Line 12"/>
            <p:cNvSpPr>
              <a:spLocks noChangeShapeType="1"/>
            </p:cNvSpPr>
            <p:nvPr/>
          </p:nvSpPr>
          <p:spPr bwMode="auto">
            <a:xfrm>
              <a:off x="4032" y="8371"/>
              <a:ext cx="0" cy="576"/>
            </a:xfrm>
            <a:prstGeom prst="line">
              <a:avLst/>
            </a:prstGeom>
            <a:noFill/>
            <a:ln w="9525">
              <a:solidFill>
                <a:srgbClr val="000000"/>
              </a:solidFill>
              <a:round/>
              <a:headEnd/>
              <a:tailEnd type="triangle" w="med" len="med"/>
            </a:ln>
          </p:spPr>
          <p:txBody>
            <a:bodyPr/>
            <a:lstStyle/>
            <a:p>
              <a:endParaRPr lang="en-US"/>
            </a:p>
          </p:txBody>
        </p:sp>
        <p:sp>
          <p:nvSpPr>
            <p:cNvPr id="17421" name="Line 13"/>
            <p:cNvSpPr>
              <a:spLocks noChangeShapeType="1"/>
            </p:cNvSpPr>
            <p:nvPr/>
          </p:nvSpPr>
          <p:spPr bwMode="auto">
            <a:xfrm>
              <a:off x="4032" y="9955"/>
              <a:ext cx="0" cy="576"/>
            </a:xfrm>
            <a:prstGeom prst="line">
              <a:avLst/>
            </a:prstGeom>
            <a:noFill/>
            <a:ln w="9525">
              <a:solidFill>
                <a:srgbClr val="000000"/>
              </a:solidFill>
              <a:round/>
              <a:headEnd/>
              <a:tailEnd type="triangle" w="med" len="med"/>
            </a:ln>
          </p:spPr>
          <p:txBody>
            <a:bodyPr/>
            <a:lstStyle/>
            <a:p>
              <a:endParaRPr lang="en-US"/>
            </a:p>
          </p:txBody>
        </p:sp>
      </p:grpSp>
      <p:sp>
        <p:nvSpPr>
          <p:cNvPr id="17422" name="Text Box 14"/>
          <p:cNvSpPr txBox="1">
            <a:spLocks noChangeArrowheads="1"/>
          </p:cNvSpPr>
          <p:nvPr/>
        </p:nvSpPr>
        <p:spPr bwMode="auto">
          <a:xfrm>
            <a:off x="6019800" y="1600200"/>
            <a:ext cx="2209800" cy="457200"/>
          </a:xfrm>
          <a:prstGeom prst="rect">
            <a:avLst/>
          </a:prstGeom>
          <a:noFill/>
          <a:ln w="9525">
            <a:noFill/>
            <a:miter lim="800000"/>
            <a:headEnd/>
            <a:tailEnd/>
          </a:ln>
          <a:effectLst/>
        </p:spPr>
        <p:txBody>
          <a:bodyPr>
            <a:spAutoFit/>
          </a:bodyPr>
          <a:lstStyle/>
          <a:p>
            <a:pPr>
              <a:spcBef>
                <a:spcPct val="50000"/>
              </a:spcBef>
            </a:pPr>
            <a:r>
              <a:rPr lang="en-US" sz="2400" b="1"/>
              <a:t>Flowchart</a:t>
            </a:r>
            <a:r>
              <a:rPr lang="en-US" sz="2400"/>
              <a:t> </a:t>
            </a:r>
          </a:p>
        </p:txBody>
      </p:sp>
      <p:sp>
        <p:nvSpPr>
          <p:cNvPr id="15" name="AutoShape 11"/>
          <p:cNvSpPr>
            <a:spLocks noChangeArrowheads="1"/>
          </p:cNvSpPr>
          <p:nvPr/>
        </p:nvSpPr>
        <p:spPr bwMode="auto">
          <a:xfrm>
            <a:off x="5562600" y="4648200"/>
            <a:ext cx="2133600" cy="685800"/>
          </a:xfrm>
          <a:prstGeom prst="flowChartInputOutput">
            <a:avLst/>
          </a:prstGeom>
          <a:solidFill>
            <a:srgbClr val="CCFFFF"/>
          </a:solidFill>
          <a:ln w="9525">
            <a:solidFill>
              <a:srgbClr val="000000"/>
            </a:solidFill>
            <a:miter lim="800000"/>
            <a:headEnd/>
            <a:tailEnd/>
          </a:ln>
        </p:spPr>
        <p:txBody>
          <a:bodyPr/>
          <a:lstStyle/>
          <a:p>
            <a:pPr algn="ctr"/>
            <a:r>
              <a:rPr lang="en-US" sz="1200" b="1" dirty="0" smtClean="0">
                <a:solidFill>
                  <a:schemeClr val="bg2"/>
                </a:solidFill>
              </a:rPr>
              <a:t>Print  LCM</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a:t>Example 3 </a:t>
            </a:r>
          </a:p>
        </p:txBody>
      </p:sp>
      <p:sp>
        <p:nvSpPr>
          <p:cNvPr id="18435" name="Rectangle 3"/>
          <p:cNvSpPr>
            <a:spLocks noGrp="1" noChangeArrowheads="1"/>
          </p:cNvSpPr>
          <p:nvPr>
            <p:ph type="body" idx="1"/>
          </p:nvPr>
        </p:nvSpPr>
        <p:spPr/>
        <p:txBody>
          <a:bodyPr/>
          <a:lstStyle/>
          <a:p>
            <a:pPr>
              <a:buFont typeface="Wingdings" pitchFamily="2" charset="2"/>
              <a:buNone/>
            </a:pPr>
            <a:r>
              <a:rPr lang="en-US" sz="2800" b="1"/>
              <a:t>	Write an algorithm and draw a flowchart that will read the two sides of a rectangle and calculate its area.</a:t>
            </a:r>
            <a:r>
              <a:rPr lang="en-US" sz="2800"/>
              <a:t> </a:t>
            </a:r>
            <a:endParaRPr lang="en-US" sz="2800" b="1"/>
          </a:p>
          <a:p>
            <a:pPr>
              <a:buFont typeface="Wingdings" pitchFamily="2" charset="2"/>
              <a:buNone/>
            </a:pPr>
            <a:r>
              <a:rPr lang="en-US" sz="2800" b="1"/>
              <a:t>Pseudocode</a:t>
            </a:r>
            <a:r>
              <a:rPr lang="en-US" sz="2800"/>
              <a:t> </a:t>
            </a:r>
          </a:p>
          <a:p>
            <a:r>
              <a:rPr lang="en-US" sz="2800" i="1"/>
              <a:t>Input the width (W) and Length (L) of a rectangle</a:t>
            </a:r>
          </a:p>
          <a:p>
            <a:r>
              <a:rPr lang="en-US" sz="2800" i="1"/>
              <a:t>Calculate the area (A) by multiplying L with W</a:t>
            </a:r>
          </a:p>
          <a:p>
            <a:r>
              <a:rPr lang="en-US" sz="2800" i="1"/>
              <a:t>Print 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Example 3</a:t>
            </a:r>
          </a:p>
        </p:txBody>
      </p:sp>
      <p:sp>
        <p:nvSpPr>
          <p:cNvPr id="19459" name="Rectangle 3"/>
          <p:cNvSpPr>
            <a:spLocks noGrp="1" noChangeArrowheads="1"/>
          </p:cNvSpPr>
          <p:nvPr>
            <p:ph type="body" idx="1"/>
          </p:nvPr>
        </p:nvSpPr>
        <p:spPr>
          <a:xfrm>
            <a:off x="533400" y="1905000"/>
            <a:ext cx="8229600" cy="3886200"/>
          </a:xfrm>
        </p:spPr>
        <p:txBody>
          <a:bodyPr/>
          <a:lstStyle/>
          <a:p>
            <a:pPr>
              <a:buFont typeface="Wingdings" pitchFamily="2" charset="2"/>
              <a:buNone/>
            </a:pPr>
            <a:r>
              <a:rPr lang="en-US" b="1"/>
              <a:t>Algorithm</a:t>
            </a:r>
            <a:r>
              <a:rPr lang="en-US"/>
              <a:t> </a:t>
            </a:r>
          </a:p>
          <a:p>
            <a:r>
              <a:rPr lang="en-US"/>
              <a:t>Step 1: 	Input W,L</a:t>
            </a:r>
          </a:p>
          <a:p>
            <a:r>
              <a:rPr lang="en-US"/>
              <a:t>Step 2: 	A </a:t>
            </a:r>
            <a:r>
              <a:rPr lang="en-US">
                <a:sym typeface="Symbol" pitchFamily="18" charset="2"/>
              </a:rPr>
              <a:t></a:t>
            </a:r>
            <a:r>
              <a:rPr lang="en-US"/>
              <a:t> L  x  W </a:t>
            </a:r>
          </a:p>
          <a:p>
            <a:r>
              <a:rPr lang="en-US"/>
              <a:t>Step 3: 	Print A</a:t>
            </a:r>
          </a:p>
          <a:p>
            <a:pPr>
              <a:buFont typeface="Wingdings" pitchFamily="2" charset="2"/>
              <a:buNone/>
            </a:pPr>
            <a:endParaRPr lang="en-US"/>
          </a:p>
        </p:txBody>
      </p:sp>
      <p:grpSp>
        <p:nvGrpSpPr>
          <p:cNvPr id="19461" name="Group 5"/>
          <p:cNvGrpSpPr>
            <a:grpSpLocks/>
          </p:cNvGrpSpPr>
          <p:nvPr/>
        </p:nvGrpSpPr>
        <p:grpSpPr bwMode="auto">
          <a:xfrm>
            <a:off x="5410200" y="2057400"/>
            <a:ext cx="3124200" cy="4191000"/>
            <a:chOff x="2448" y="5328"/>
            <a:chExt cx="3168" cy="5779"/>
          </a:xfrm>
        </p:grpSpPr>
        <p:sp>
          <p:nvSpPr>
            <p:cNvPr id="19462" name="AutoShape 6"/>
            <p:cNvSpPr>
              <a:spLocks noChangeArrowheads="1"/>
            </p:cNvSpPr>
            <p:nvPr/>
          </p:nvSpPr>
          <p:spPr bwMode="auto">
            <a:xfrm>
              <a:off x="3337" y="5328"/>
              <a:ext cx="1440" cy="576"/>
            </a:xfrm>
            <a:prstGeom prst="flowChartTerminator">
              <a:avLst/>
            </a:prstGeom>
            <a:solidFill>
              <a:srgbClr val="CCFFFF">
                <a:alpha val="80000"/>
              </a:srgbClr>
            </a:solidFill>
            <a:ln w="9525">
              <a:solidFill>
                <a:srgbClr val="000000"/>
              </a:solidFill>
              <a:miter lim="800000"/>
              <a:headEnd/>
              <a:tailEnd/>
            </a:ln>
          </p:spPr>
          <p:txBody>
            <a:bodyPr/>
            <a:lstStyle/>
            <a:p>
              <a:pPr algn="ctr"/>
              <a:r>
                <a:rPr lang="en-US" sz="1400" b="1" dirty="0">
                  <a:solidFill>
                    <a:schemeClr val="bg2"/>
                  </a:solidFill>
                </a:rPr>
                <a:t>START</a:t>
              </a:r>
              <a:endParaRPr lang="en-US" sz="1400" dirty="0">
                <a:solidFill>
                  <a:schemeClr val="bg2"/>
                </a:solidFill>
              </a:endParaRPr>
            </a:p>
          </p:txBody>
        </p:sp>
        <p:sp>
          <p:nvSpPr>
            <p:cNvPr id="19463" name="Line 7"/>
            <p:cNvSpPr>
              <a:spLocks noChangeShapeType="1"/>
            </p:cNvSpPr>
            <p:nvPr/>
          </p:nvSpPr>
          <p:spPr bwMode="auto">
            <a:xfrm>
              <a:off x="4057" y="5904"/>
              <a:ext cx="0" cy="432"/>
            </a:xfrm>
            <a:prstGeom prst="line">
              <a:avLst/>
            </a:prstGeom>
            <a:noFill/>
            <a:ln w="9525">
              <a:solidFill>
                <a:srgbClr val="000000"/>
              </a:solidFill>
              <a:round/>
              <a:headEnd/>
              <a:tailEnd type="triangle" w="med" len="med"/>
            </a:ln>
          </p:spPr>
          <p:txBody>
            <a:bodyPr/>
            <a:lstStyle/>
            <a:p>
              <a:endParaRPr lang="en-US"/>
            </a:p>
          </p:txBody>
        </p:sp>
        <p:sp>
          <p:nvSpPr>
            <p:cNvPr id="19464" name="AutoShape 8"/>
            <p:cNvSpPr>
              <a:spLocks noChangeArrowheads="1"/>
            </p:cNvSpPr>
            <p:nvPr/>
          </p:nvSpPr>
          <p:spPr bwMode="auto">
            <a:xfrm>
              <a:off x="2448" y="6355"/>
              <a:ext cx="3168" cy="864"/>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a:solidFill>
                    <a:schemeClr val="bg2"/>
                  </a:solidFill>
                </a:rPr>
                <a:t>Input</a:t>
              </a:r>
            </a:p>
            <a:p>
              <a:pPr algn="ctr"/>
              <a:r>
                <a:rPr lang="en-US" sz="1400" b="1" dirty="0">
                  <a:solidFill>
                    <a:schemeClr val="bg2"/>
                  </a:solidFill>
                </a:rPr>
                <a:t>W, L</a:t>
              </a:r>
              <a:endParaRPr lang="en-US" sz="1400" dirty="0">
                <a:solidFill>
                  <a:schemeClr val="bg2"/>
                </a:solidFill>
              </a:endParaRPr>
            </a:p>
          </p:txBody>
        </p:sp>
        <p:sp>
          <p:nvSpPr>
            <p:cNvPr id="19465" name="AutoShape 9"/>
            <p:cNvSpPr>
              <a:spLocks noChangeArrowheads="1"/>
            </p:cNvSpPr>
            <p:nvPr/>
          </p:nvSpPr>
          <p:spPr bwMode="auto">
            <a:xfrm>
              <a:off x="2967" y="7801"/>
              <a:ext cx="2141" cy="576"/>
            </a:xfrm>
            <a:prstGeom prst="flowChartProcess">
              <a:avLst/>
            </a:prstGeom>
            <a:solidFill>
              <a:srgbClr val="CCFFFF">
                <a:alpha val="80000"/>
              </a:srgbClr>
            </a:solidFill>
            <a:ln w="9525">
              <a:solidFill>
                <a:srgbClr val="000000"/>
              </a:solidFill>
              <a:miter lim="800000"/>
              <a:headEnd/>
              <a:tailEnd/>
            </a:ln>
          </p:spPr>
          <p:txBody>
            <a:bodyPr/>
            <a:lstStyle/>
            <a:p>
              <a:pPr algn="ctr"/>
              <a:r>
                <a:rPr lang="en-US" sz="1400" b="1" dirty="0">
                  <a:solidFill>
                    <a:schemeClr val="bg2"/>
                  </a:solidFill>
                </a:rPr>
                <a:t>A </a:t>
              </a:r>
              <a:r>
                <a:rPr lang="en-US" dirty="0">
                  <a:solidFill>
                    <a:schemeClr val="bg2"/>
                  </a:solidFill>
                  <a:sym typeface="Symbol" pitchFamily="18" charset="2"/>
                </a:rPr>
                <a:t></a:t>
              </a:r>
              <a:r>
                <a:rPr lang="en-US" sz="1400" b="1" dirty="0">
                  <a:solidFill>
                    <a:schemeClr val="bg2"/>
                  </a:solidFill>
                </a:rPr>
                <a:t> L x W</a:t>
              </a:r>
            </a:p>
          </p:txBody>
        </p:sp>
        <p:sp>
          <p:nvSpPr>
            <p:cNvPr id="19466" name="Line 10"/>
            <p:cNvSpPr>
              <a:spLocks noChangeShapeType="1"/>
            </p:cNvSpPr>
            <p:nvPr/>
          </p:nvSpPr>
          <p:spPr bwMode="auto">
            <a:xfrm>
              <a:off x="4032" y="7219"/>
              <a:ext cx="0" cy="576"/>
            </a:xfrm>
            <a:prstGeom prst="line">
              <a:avLst/>
            </a:prstGeom>
            <a:noFill/>
            <a:ln w="9525">
              <a:solidFill>
                <a:srgbClr val="000000"/>
              </a:solidFill>
              <a:round/>
              <a:headEnd/>
              <a:tailEnd type="triangle" w="med" len="med"/>
            </a:ln>
          </p:spPr>
          <p:txBody>
            <a:bodyPr/>
            <a:lstStyle/>
            <a:p>
              <a:endParaRPr lang="en-US"/>
            </a:p>
          </p:txBody>
        </p:sp>
        <p:sp>
          <p:nvSpPr>
            <p:cNvPr id="19467" name="AutoShape 11"/>
            <p:cNvSpPr>
              <a:spLocks noChangeArrowheads="1"/>
            </p:cNvSpPr>
            <p:nvPr/>
          </p:nvSpPr>
          <p:spPr bwMode="auto">
            <a:xfrm>
              <a:off x="2812" y="8947"/>
              <a:ext cx="2448" cy="1008"/>
            </a:xfrm>
            <a:prstGeom prst="flowChartDisplay">
              <a:avLst/>
            </a:prstGeom>
            <a:solidFill>
              <a:srgbClr val="CCFFFF">
                <a:alpha val="80000"/>
              </a:srgbClr>
            </a:solidFill>
            <a:ln w="9525">
              <a:solidFill>
                <a:srgbClr val="000000"/>
              </a:solidFill>
              <a:miter lim="800000"/>
              <a:headEnd/>
              <a:tailEnd/>
            </a:ln>
          </p:spPr>
          <p:txBody>
            <a:bodyPr/>
            <a:lstStyle/>
            <a:p>
              <a:pPr algn="ctr"/>
              <a:r>
                <a:rPr lang="en-US" sz="1400" b="1"/>
                <a:t>Print</a:t>
              </a:r>
            </a:p>
            <a:p>
              <a:pPr algn="ctr"/>
              <a:r>
                <a:rPr lang="en-US" sz="1400" b="1"/>
                <a:t>A</a:t>
              </a:r>
              <a:endParaRPr lang="en-US" sz="1400"/>
            </a:p>
          </p:txBody>
        </p:sp>
        <p:sp>
          <p:nvSpPr>
            <p:cNvPr id="19468" name="AutoShape 12"/>
            <p:cNvSpPr>
              <a:spLocks noChangeArrowheads="1"/>
            </p:cNvSpPr>
            <p:nvPr/>
          </p:nvSpPr>
          <p:spPr bwMode="auto">
            <a:xfrm>
              <a:off x="3293" y="10512"/>
              <a:ext cx="1440" cy="595"/>
            </a:xfrm>
            <a:prstGeom prst="flowChartTerminator">
              <a:avLst/>
            </a:prstGeom>
            <a:solidFill>
              <a:srgbClr val="CCFFFF">
                <a:alpha val="80000"/>
              </a:srgbClr>
            </a:solidFill>
            <a:ln w="9525">
              <a:solidFill>
                <a:srgbClr val="000000"/>
              </a:solidFill>
              <a:miter lim="800000"/>
              <a:headEnd/>
              <a:tailEnd/>
            </a:ln>
          </p:spPr>
          <p:txBody>
            <a:bodyPr/>
            <a:lstStyle/>
            <a:p>
              <a:pPr algn="ctr"/>
              <a:r>
                <a:rPr lang="en-US" sz="1400" b="1">
                  <a:solidFill>
                    <a:schemeClr val="bg2"/>
                  </a:solidFill>
                </a:rPr>
                <a:t>STOP</a:t>
              </a:r>
              <a:endParaRPr lang="en-US" sz="1400">
                <a:solidFill>
                  <a:schemeClr val="bg2"/>
                </a:solidFill>
              </a:endParaRPr>
            </a:p>
          </p:txBody>
        </p:sp>
        <p:sp>
          <p:nvSpPr>
            <p:cNvPr id="19469" name="Line 13"/>
            <p:cNvSpPr>
              <a:spLocks noChangeShapeType="1"/>
            </p:cNvSpPr>
            <p:nvPr/>
          </p:nvSpPr>
          <p:spPr bwMode="auto">
            <a:xfrm>
              <a:off x="4032" y="8371"/>
              <a:ext cx="0" cy="576"/>
            </a:xfrm>
            <a:prstGeom prst="line">
              <a:avLst/>
            </a:prstGeom>
            <a:noFill/>
            <a:ln w="9525">
              <a:solidFill>
                <a:srgbClr val="000000"/>
              </a:solidFill>
              <a:round/>
              <a:headEnd/>
              <a:tailEnd type="triangle" w="med" len="med"/>
            </a:ln>
          </p:spPr>
          <p:txBody>
            <a:bodyPr/>
            <a:lstStyle/>
            <a:p>
              <a:endParaRPr lang="en-US"/>
            </a:p>
          </p:txBody>
        </p:sp>
        <p:sp>
          <p:nvSpPr>
            <p:cNvPr id="19470" name="Line 14"/>
            <p:cNvSpPr>
              <a:spLocks noChangeShapeType="1"/>
            </p:cNvSpPr>
            <p:nvPr/>
          </p:nvSpPr>
          <p:spPr bwMode="auto">
            <a:xfrm>
              <a:off x="4032" y="9955"/>
              <a:ext cx="0" cy="576"/>
            </a:xfrm>
            <a:prstGeom prst="line">
              <a:avLst/>
            </a:prstGeom>
            <a:noFill/>
            <a:ln w="9525">
              <a:solidFill>
                <a:srgbClr val="000000"/>
              </a:solidFill>
              <a:round/>
              <a:headEnd/>
              <a:tailEnd type="triangle" w="med" len="med"/>
            </a:ln>
          </p:spPr>
          <p:txBody>
            <a:bodyPr/>
            <a:lstStyle/>
            <a:p>
              <a:endParaRPr lang="en-US"/>
            </a:p>
          </p:txBody>
        </p:sp>
      </p:grpSp>
      <p:sp>
        <p:nvSpPr>
          <p:cNvPr id="14" name="AutoShape 8"/>
          <p:cNvSpPr>
            <a:spLocks noChangeArrowheads="1"/>
          </p:cNvSpPr>
          <p:nvPr/>
        </p:nvSpPr>
        <p:spPr bwMode="auto">
          <a:xfrm>
            <a:off x="5410200" y="4648200"/>
            <a:ext cx="3124200" cy="838200"/>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smtClean="0">
                <a:solidFill>
                  <a:schemeClr val="bg2"/>
                </a:solidFill>
              </a:rPr>
              <a:t>print a</a:t>
            </a:r>
            <a:endParaRPr lang="en-US" sz="1400" b="1" dirty="0">
              <a:solidFill>
                <a:schemeClr val="bg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a:t>DECISION STRUCTURES </a:t>
            </a:r>
          </a:p>
        </p:txBody>
      </p:sp>
      <p:sp>
        <p:nvSpPr>
          <p:cNvPr id="23555" name="Rectangle 3"/>
          <p:cNvSpPr>
            <a:spLocks noGrp="1" noChangeArrowheads="1"/>
          </p:cNvSpPr>
          <p:nvPr>
            <p:ph type="body" idx="1"/>
          </p:nvPr>
        </p:nvSpPr>
        <p:spPr/>
        <p:txBody>
          <a:bodyPr/>
          <a:lstStyle/>
          <a:p>
            <a:pPr>
              <a:lnSpc>
                <a:spcPct val="90000"/>
              </a:lnSpc>
            </a:pPr>
            <a:r>
              <a:rPr lang="en-US" sz="2800"/>
              <a:t>The expression A&gt;B is a logical expression</a:t>
            </a:r>
            <a:endParaRPr lang="en-US" sz="2800" i="1"/>
          </a:p>
          <a:p>
            <a:pPr>
              <a:lnSpc>
                <a:spcPct val="90000"/>
              </a:lnSpc>
            </a:pPr>
            <a:r>
              <a:rPr lang="en-US" sz="2800" i="1"/>
              <a:t>it describes a</a:t>
            </a:r>
            <a:r>
              <a:rPr lang="en-US" sz="2800" b="1" i="1"/>
              <a:t> condition </a:t>
            </a:r>
            <a:r>
              <a:rPr lang="en-US" sz="2800" i="1"/>
              <a:t>we want to test</a:t>
            </a:r>
            <a:endParaRPr lang="en-US" sz="2800" b="1" i="1"/>
          </a:p>
          <a:p>
            <a:pPr>
              <a:lnSpc>
                <a:spcPct val="90000"/>
              </a:lnSpc>
            </a:pPr>
            <a:r>
              <a:rPr lang="en-US" sz="2800" b="1" i="1"/>
              <a:t>if A&gt;B is true (if A is greater than B) </a:t>
            </a:r>
            <a:r>
              <a:rPr lang="en-US" sz="2800" i="1"/>
              <a:t>we take the action on left</a:t>
            </a:r>
            <a:endParaRPr lang="en-US" sz="2800"/>
          </a:p>
          <a:p>
            <a:pPr>
              <a:lnSpc>
                <a:spcPct val="90000"/>
              </a:lnSpc>
            </a:pPr>
            <a:r>
              <a:rPr lang="en-US" sz="2800"/>
              <a:t>print the value of A </a:t>
            </a:r>
          </a:p>
          <a:p>
            <a:pPr>
              <a:lnSpc>
                <a:spcPct val="90000"/>
              </a:lnSpc>
            </a:pPr>
            <a:r>
              <a:rPr lang="en-US" sz="2800" b="1" i="1"/>
              <a:t>if A&gt;B is false (if A is not greater than B) </a:t>
            </a:r>
            <a:r>
              <a:rPr lang="en-US" sz="2800" i="1"/>
              <a:t>we take the action on right</a:t>
            </a:r>
            <a:endParaRPr lang="en-US" sz="2800"/>
          </a:p>
          <a:p>
            <a:pPr>
              <a:lnSpc>
                <a:spcPct val="90000"/>
              </a:lnSpc>
            </a:pPr>
            <a:r>
              <a:rPr lang="en-US" sz="2800"/>
              <a:t>print the value of B</a:t>
            </a:r>
            <a:endParaRPr lang="en-US" sz="28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dirty="0"/>
              <a:t>DECISION STRUCTURES</a:t>
            </a:r>
          </a:p>
        </p:txBody>
      </p:sp>
      <p:grpSp>
        <p:nvGrpSpPr>
          <p:cNvPr id="24580" name="Group 4"/>
          <p:cNvGrpSpPr>
            <a:grpSpLocks/>
          </p:cNvGrpSpPr>
          <p:nvPr/>
        </p:nvGrpSpPr>
        <p:grpSpPr bwMode="auto">
          <a:xfrm>
            <a:off x="2362200" y="2514600"/>
            <a:ext cx="4114800" cy="3048000"/>
            <a:chOff x="3744" y="3888"/>
            <a:chExt cx="5184" cy="3168"/>
          </a:xfrm>
        </p:grpSpPr>
        <p:sp>
          <p:nvSpPr>
            <p:cNvPr id="24581" name="AutoShape 5"/>
            <p:cNvSpPr>
              <a:spLocks noChangeArrowheads="1"/>
            </p:cNvSpPr>
            <p:nvPr/>
          </p:nvSpPr>
          <p:spPr bwMode="auto">
            <a:xfrm>
              <a:off x="5472" y="4320"/>
              <a:ext cx="1728" cy="1152"/>
            </a:xfrm>
            <a:prstGeom prst="flowChartDecision">
              <a:avLst/>
            </a:prstGeom>
            <a:solidFill>
              <a:srgbClr val="CCFFFF"/>
            </a:solidFill>
            <a:ln w="9525">
              <a:solidFill>
                <a:srgbClr val="000000"/>
              </a:solidFill>
              <a:miter lim="800000"/>
              <a:headEnd/>
              <a:tailEnd/>
            </a:ln>
          </p:spPr>
          <p:txBody>
            <a:bodyPr/>
            <a:lstStyle/>
            <a:p>
              <a:pPr algn="ctr"/>
              <a:r>
                <a:rPr lang="en-US" b="1"/>
                <a:t>is</a:t>
              </a:r>
            </a:p>
            <a:p>
              <a:pPr algn="ctr"/>
              <a:r>
                <a:rPr lang="en-US" b="1"/>
                <a:t>A&gt;B</a:t>
              </a:r>
              <a:endParaRPr lang="en-US"/>
            </a:p>
          </p:txBody>
        </p:sp>
        <p:sp>
          <p:nvSpPr>
            <p:cNvPr id="24582" name="Line 6"/>
            <p:cNvSpPr>
              <a:spLocks noChangeShapeType="1"/>
            </p:cNvSpPr>
            <p:nvPr/>
          </p:nvSpPr>
          <p:spPr bwMode="auto">
            <a:xfrm>
              <a:off x="7200" y="4896"/>
              <a:ext cx="864" cy="0"/>
            </a:xfrm>
            <a:prstGeom prst="line">
              <a:avLst/>
            </a:prstGeom>
            <a:noFill/>
            <a:ln w="9525">
              <a:solidFill>
                <a:srgbClr val="000000"/>
              </a:solidFill>
              <a:round/>
              <a:headEnd/>
              <a:tailEnd/>
            </a:ln>
          </p:spPr>
          <p:txBody>
            <a:bodyPr/>
            <a:lstStyle/>
            <a:p>
              <a:endParaRPr lang="en-US"/>
            </a:p>
          </p:txBody>
        </p:sp>
        <p:sp>
          <p:nvSpPr>
            <p:cNvPr id="24583" name="Line 7"/>
            <p:cNvSpPr>
              <a:spLocks noChangeShapeType="1"/>
            </p:cNvSpPr>
            <p:nvPr/>
          </p:nvSpPr>
          <p:spPr bwMode="auto">
            <a:xfrm>
              <a:off x="8064" y="4896"/>
              <a:ext cx="0" cy="864"/>
            </a:xfrm>
            <a:prstGeom prst="line">
              <a:avLst/>
            </a:prstGeom>
            <a:noFill/>
            <a:ln w="9525">
              <a:solidFill>
                <a:srgbClr val="000000"/>
              </a:solidFill>
              <a:round/>
              <a:headEnd/>
              <a:tailEnd type="triangle" w="med" len="med"/>
            </a:ln>
          </p:spPr>
          <p:txBody>
            <a:bodyPr/>
            <a:lstStyle/>
            <a:p>
              <a:endParaRPr lang="en-US"/>
            </a:p>
          </p:txBody>
        </p:sp>
        <p:sp>
          <p:nvSpPr>
            <p:cNvPr id="24584" name="Line 8"/>
            <p:cNvSpPr>
              <a:spLocks noChangeShapeType="1"/>
            </p:cNvSpPr>
            <p:nvPr/>
          </p:nvSpPr>
          <p:spPr bwMode="auto">
            <a:xfrm>
              <a:off x="4627" y="4896"/>
              <a:ext cx="864" cy="0"/>
            </a:xfrm>
            <a:prstGeom prst="line">
              <a:avLst/>
            </a:prstGeom>
            <a:noFill/>
            <a:ln w="9525">
              <a:solidFill>
                <a:srgbClr val="000000"/>
              </a:solidFill>
              <a:round/>
              <a:headEnd/>
              <a:tailEnd/>
            </a:ln>
          </p:spPr>
          <p:txBody>
            <a:bodyPr/>
            <a:lstStyle/>
            <a:p>
              <a:endParaRPr lang="en-US"/>
            </a:p>
          </p:txBody>
        </p:sp>
        <p:sp>
          <p:nvSpPr>
            <p:cNvPr id="24585" name="Line 9"/>
            <p:cNvSpPr>
              <a:spLocks noChangeShapeType="1"/>
            </p:cNvSpPr>
            <p:nvPr/>
          </p:nvSpPr>
          <p:spPr bwMode="auto">
            <a:xfrm>
              <a:off x="4627" y="4896"/>
              <a:ext cx="0" cy="864"/>
            </a:xfrm>
            <a:prstGeom prst="line">
              <a:avLst/>
            </a:prstGeom>
            <a:noFill/>
            <a:ln w="9525">
              <a:solidFill>
                <a:srgbClr val="000000"/>
              </a:solidFill>
              <a:round/>
              <a:headEnd/>
              <a:tailEnd type="triangle" w="med" len="med"/>
            </a:ln>
          </p:spPr>
          <p:txBody>
            <a:bodyPr/>
            <a:lstStyle/>
            <a:p>
              <a:endParaRPr lang="en-US"/>
            </a:p>
          </p:txBody>
        </p:sp>
        <p:sp>
          <p:nvSpPr>
            <p:cNvPr id="24586" name="AutoShape 10"/>
            <p:cNvSpPr>
              <a:spLocks noChangeArrowheads="1"/>
            </p:cNvSpPr>
            <p:nvPr/>
          </p:nvSpPr>
          <p:spPr bwMode="auto">
            <a:xfrm>
              <a:off x="7200" y="5760"/>
              <a:ext cx="1728" cy="576"/>
            </a:xfrm>
            <a:prstGeom prst="flowChartDisplay">
              <a:avLst/>
            </a:prstGeom>
            <a:solidFill>
              <a:srgbClr val="CCFFFF"/>
            </a:solidFill>
            <a:ln w="9525">
              <a:solidFill>
                <a:srgbClr val="000000"/>
              </a:solidFill>
              <a:miter lim="800000"/>
              <a:headEnd/>
              <a:tailEnd/>
            </a:ln>
          </p:spPr>
          <p:txBody>
            <a:bodyPr/>
            <a:lstStyle/>
            <a:p>
              <a:pPr algn="ctr"/>
              <a:r>
                <a:rPr lang="en-US" b="1"/>
                <a:t>Print B</a:t>
              </a:r>
              <a:endParaRPr lang="en-US"/>
            </a:p>
          </p:txBody>
        </p:sp>
        <p:sp>
          <p:nvSpPr>
            <p:cNvPr id="24587" name="AutoShape 11"/>
            <p:cNvSpPr>
              <a:spLocks noChangeArrowheads="1"/>
            </p:cNvSpPr>
            <p:nvPr/>
          </p:nvSpPr>
          <p:spPr bwMode="auto">
            <a:xfrm>
              <a:off x="3744" y="5752"/>
              <a:ext cx="1728" cy="576"/>
            </a:xfrm>
            <a:prstGeom prst="flowChartDisplay">
              <a:avLst/>
            </a:prstGeom>
            <a:solidFill>
              <a:srgbClr val="CCFFFF"/>
            </a:solidFill>
            <a:ln w="9525">
              <a:solidFill>
                <a:srgbClr val="000000"/>
              </a:solidFill>
              <a:miter lim="800000"/>
              <a:headEnd/>
              <a:tailEnd/>
            </a:ln>
          </p:spPr>
          <p:txBody>
            <a:bodyPr/>
            <a:lstStyle/>
            <a:p>
              <a:pPr algn="ctr"/>
              <a:r>
                <a:rPr lang="en-US" b="1"/>
                <a:t>Print A</a:t>
              </a:r>
              <a:endParaRPr lang="en-US"/>
            </a:p>
          </p:txBody>
        </p:sp>
        <p:sp>
          <p:nvSpPr>
            <p:cNvPr id="24588" name="Line 12"/>
            <p:cNvSpPr>
              <a:spLocks noChangeShapeType="1"/>
            </p:cNvSpPr>
            <p:nvPr/>
          </p:nvSpPr>
          <p:spPr bwMode="auto">
            <a:xfrm>
              <a:off x="6336" y="3888"/>
              <a:ext cx="0" cy="432"/>
            </a:xfrm>
            <a:prstGeom prst="line">
              <a:avLst/>
            </a:prstGeom>
            <a:noFill/>
            <a:ln w="9525">
              <a:solidFill>
                <a:srgbClr val="000000"/>
              </a:solidFill>
              <a:round/>
              <a:headEnd/>
              <a:tailEnd type="triangle" w="med" len="med"/>
            </a:ln>
          </p:spPr>
          <p:txBody>
            <a:bodyPr/>
            <a:lstStyle/>
            <a:p>
              <a:endParaRPr lang="en-US"/>
            </a:p>
          </p:txBody>
        </p:sp>
        <p:sp>
          <p:nvSpPr>
            <p:cNvPr id="24589" name="Line 13"/>
            <p:cNvSpPr>
              <a:spLocks noChangeShapeType="1"/>
            </p:cNvSpPr>
            <p:nvPr/>
          </p:nvSpPr>
          <p:spPr bwMode="auto">
            <a:xfrm>
              <a:off x="4608" y="6336"/>
              <a:ext cx="0" cy="288"/>
            </a:xfrm>
            <a:prstGeom prst="line">
              <a:avLst/>
            </a:prstGeom>
            <a:noFill/>
            <a:ln w="9525">
              <a:solidFill>
                <a:srgbClr val="000000"/>
              </a:solidFill>
              <a:round/>
              <a:headEnd/>
              <a:tailEnd/>
            </a:ln>
          </p:spPr>
          <p:txBody>
            <a:bodyPr/>
            <a:lstStyle/>
            <a:p>
              <a:endParaRPr lang="en-US"/>
            </a:p>
          </p:txBody>
        </p:sp>
        <p:sp>
          <p:nvSpPr>
            <p:cNvPr id="24590" name="Line 14"/>
            <p:cNvSpPr>
              <a:spLocks noChangeShapeType="1"/>
            </p:cNvSpPr>
            <p:nvPr/>
          </p:nvSpPr>
          <p:spPr bwMode="auto">
            <a:xfrm>
              <a:off x="4608" y="6624"/>
              <a:ext cx="3456" cy="0"/>
            </a:xfrm>
            <a:prstGeom prst="line">
              <a:avLst/>
            </a:prstGeom>
            <a:noFill/>
            <a:ln w="9525">
              <a:solidFill>
                <a:srgbClr val="000000"/>
              </a:solidFill>
              <a:round/>
              <a:headEnd/>
              <a:tailEnd/>
            </a:ln>
          </p:spPr>
          <p:txBody>
            <a:bodyPr/>
            <a:lstStyle/>
            <a:p>
              <a:endParaRPr lang="en-US"/>
            </a:p>
          </p:txBody>
        </p:sp>
        <p:sp>
          <p:nvSpPr>
            <p:cNvPr id="24591" name="Line 15"/>
            <p:cNvSpPr>
              <a:spLocks noChangeShapeType="1"/>
            </p:cNvSpPr>
            <p:nvPr/>
          </p:nvSpPr>
          <p:spPr bwMode="auto">
            <a:xfrm flipV="1">
              <a:off x="8064" y="6336"/>
              <a:ext cx="0" cy="288"/>
            </a:xfrm>
            <a:prstGeom prst="line">
              <a:avLst/>
            </a:prstGeom>
            <a:noFill/>
            <a:ln w="9525">
              <a:solidFill>
                <a:srgbClr val="000000"/>
              </a:solidFill>
              <a:round/>
              <a:headEnd/>
              <a:tailEnd/>
            </a:ln>
          </p:spPr>
          <p:txBody>
            <a:bodyPr/>
            <a:lstStyle/>
            <a:p>
              <a:endParaRPr lang="en-US"/>
            </a:p>
          </p:txBody>
        </p:sp>
        <p:sp>
          <p:nvSpPr>
            <p:cNvPr id="24592" name="Line 16"/>
            <p:cNvSpPr>
              <a:spLocks noChangeShapeType="1"/>
            </p:cNvSpPr>
            <p:nvPr/>
          </p:nvSpPr>
          <p:spPr bwMode="auto">
            <a:xfrm>
              <a:off x="6192" y="6624"/>
              <a:ext cx="0" cy="432"/>
            </a:xfrm>
            <a:prstGeom prst="line">
              <a:avLst/>
            </a:prstGeom>
            <a:noFill/>
            <a:ln w="9525">
              <a:solidFill>
                <a:srgbClr val="000000"/>
              </a:solidFill>
              <a:round/>
              <a:headEnd/>
              <a:tailEnd type="triangle" w="med" len="med"/>
            </a:ln>
          </p:spPr>
          <p:txBody>
            <a:bodyPr/>
            <a:lstStyle/>
            <a:p>
              <a:endParaRPr lang="en-US"/>
            </a:p>
          </p:txBody>
        </p:sp>
        <p:sp>
          <p:nvSpPr>
            <p:cNvPr id="24593" name="Text Box 17"/>
            <p:cNvSpPr txBox="1">
              <a:spLocks noChangeArrowheads="1"/>
            </p:cNvSpPr>
            <p:nvPr/>
          </p:nvSpPr>
          <p:spPr bwMode="auto">
            <a:xfrm>
              <a:off x="4464" y="4464"/>
              <a:ext cx="864" cy="432"/>
            </a:xfrm>
            <a:prstGeom prst="rect">
              <a:avLst/>
            </a:prstGeom>
            <a:solidFill>
              <a:srgbClr val="CCFFFF"/>
            </a:solidFill>
            <a:ln w="9525">
              <a:noFill/>
              <a:miter lim="800000"/>
              <a:headEnd/>
              <a:tailEnd/>
            </a:ln>
          </p:spPr>
          <p:txBody>
            <a:bodyPr/>
            <a:lstStyle/>
            <a:p>
              <a:pPr algn="ctr"/>
              <a:r>
                <a:rPr lang="en-US" b="1"/>
                <a:t>Y</a:t>
              </a:r>
              <a:endParaRPr lang="en-US"/>
            </a:p>
          </p:txBody>
        </p:sp>
        <p:sp>
          <p:nvSpPr>
            <p:cNvPr id="24594" name="Text Box 18"/>
            <p:cNvSpPr txBox="1">
              <a:spLocks noChangeArrowheads="1"/>
            </p:cNvSpPr>
            <p:nvPr/>
          </p:nvSpPr>
          <p:spPr bwMode="auto">
            <a:xfrm>
              <a:off x="7632" y="4464"/>
              <a:ext cx="864" cy="432"/>
            </a:xfrm>
            <a:prstGeom prst="rect">
              <a:avLst/>
            </a:prstGeom>
            <a:solidFill>
              <a:srgbClr val="CCFFFF"/>
            </a:solidFill>
            <a:ln w="9525">
              <a:noFill/>
              <a:miter lim="800000"/>
              <a:headEnd/>
              <a:tailEnd/>
            </a:ln>
          </p:spPr>
          <p:txBody>
            <a:bodyPr/>
            <a:lstStyle/>
            <a:p>
              <a:pPr algn="ctr"/>
              <a:r>
                <a:rPr lang="en-US" b="1"/>
                <a:t>N</a:t>
              </a:r>
              <a:endParaRPr lang="en-US"/>
            </a:p>
          </p:txBody>
        </p:sp>
      </p:grpSp>
      <p:sp>
        <p:nvSpPr>
          <p:cNvPr id="20" name="AutoShape 8"/>
          <p:cNvSpPr>
            <a:spLocks noChangeArrowheads="1"/>
          </p:cNvSpPr>
          <p:nvPr/>
        </p:nvSpPr>
        <p:spPr bwMode="auto">
          <a:xfrm>
            <a:off x="1447800" y="4267200"/>
            <a:ext cx="3124200" cy="626583"/>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smtClean="0"/>
              <a:t>Print A</a:t>
            </a:r>
            <a:endParaRPr lang="en-US" sz="1400" dirty="0"/>
          </a:p>
        </p:txBody>
      </p:sp>
      <p:sp>
        <p:nvSpPr>
          <p:cNvPr id="22" name="AutoShape 8"/>
          <p:cNvSpPr>
            <a:spLocks noChangeArrowheads="1"/>
          </p:cNvSpPr>
          <p:nvPr/>
        </p:nvSpPr>
        <p:spPr bwMode="auto">
          <a:xfrm>
            <a:off x="4648200" y="4267200"/>
            <a:ext cx="3124200" cy="626583"/>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smtClean="0"/>
              <a:t>Print B</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t>IF–THEN–ELSE STRUCTURE</a:t>
            </a:r>
            <a:r>
              <a:rPr lang="en-US"/>
              <a:t> </a:t>
            </a:r>
          </a:p>
        </p:txBody>
      </p:sp>
      <p:sp>
        <p:nvSpPr>
          <p:cNvPr id="25603" name="Rectangle 3"/>
          <p:cNvSpPr>
            <a:spLocks noGrp="1" noChangeArrowheads="1"/>
          </p:cNvSpPr>
          <p:nvPr>
            <p:ph type="body" idx="1"/>
          </p:nvPr>
        </p:nvSpPr>
        <p:spPr/>
        <p:txBody>
          <a:bodyPr/>
          <a:lstStyle/>
          <a:p>
            <a:r>
              <a:rPr lang="en-US"/>
              <a:t>The structure is as follows</a:t>
            </a:r>
            <a:endParaRPr lang="en-US" b="1" i="1"/>
          </a:p>
          <a:p>
            <a:pPr>
              <a:buFont typeface="Wingdings" pitchFamily="2" charset="2"/>
              <a:buNone/>
            </a:pPr>
            <a:r>
              <a:rPr lang="en-US" b="1" i="1"/>
              <a:t>If condition  then </a:t>
            </a:r>
          </a:p>
          <a:p>
            <a:pPr>
              <a:buFont typeface="Wingdings" pitchFamily="2" charset="2"/>
              <a:buNone/>
            </a:pPr>
            <a:r>
              <a:rPr lang="en-US" b="1" i="1"/>
              <a:t>		true alternative </a:t>
            </a:r>
          </a:p>
          <a:p>
            <a:pPr>
              <a:buFont typeface="Wingdings" pitchFamily="2" charset="2"/>
              <a:buNone/>
            </a:pPr>
            <a:r>
              <a:rPr lang="en-US" b="1" i="1"/>
              <a:t>	else </a:t>
            </a:r>
          </a:p>
          <a:p>
            <a:pPr>
              <a:buFont typeface="Wingdings" pitchFamily="2" charset="2"/>
              <a:buNone/>
            </a:pPr>
            <a:r>
              <a:rPr lang="en-US" b="1" i="1"/>
              <a:t>		false alternative</a:t>
            </a:r>
          </a:p>
          <a:p>
            <a:pPr>
              <a:buFont typeface="Wingdings" pitchFamily="2" charset="2"/>
              <a:buNone/>
            </a:pPr>
            <a:r>
              <a:rPr lang="en-US" b="1" i="1"/>
              <a:t>endif</a:t>
            </a:r>
            <a:r>
              <a:rPr lang="en-US"/>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t>IF–THEN–ELSE STRUCTURE</a:t>
            </a:r>
          </a:p>
        </p:txBody>
      </p:sp>
      <p:sp>
        <p:nvSpPr>
          <p:cNvPr id="26627" name="Rectangle 3"/>
          <p:cNvSpPr>
            <a:spLocks noGrp="1" noChangeArrowheads="1"/>
          </p:cNvSpPr>
          <p:nvPr>
            <p:ph type="body" idx="1"/>
          </p:nvPr>
        </p:nvSpPr>
        <p:spPr/>
        <p:txBody>
          <a:bodyPr/>
          <a:lstStyle/>
          <a:p>
            <a:pPr>
              <a:lnSpc>
                <a:spcPct val="90000"/>
              </a:lnSpc>
            </a:pPr>
            <a:r>
              <a:rPr lang="en-US"/>
              <a:t>The algorithm for the flowchart is as follows:</a:t>
            </a:r>
            <a:endParaRPr lang="en-US" b="1" i="1"/>
          </a:p>
          <a:p>
            <a:pPr>
              <a:lnSpc>
                <a:spcPct val="90000"/>
              </a:lnSpc>
              <a:buFont typeface="Wingdings" pitchFamily="2" charset="2"/>
              <a:buNone/>
            </a:pPr>
            <a:r>
              <a:rPr lang="en-US" b="1" i="1"/>
              <a:t>If A&gt;B then </a:t>
            </a:r>
          </a:p>
          <a:p>
            <a:pPr>
              <a:lnSpc>
                <a:spcPct val="90000"/>
              </a:lnSpc>
              <a:buFont typeface="Wingdings" pitchFamily="2" charset="2"/>
              <a:buNone/>
            </a:pPr>
            <a:r>
              <a:rPr lang="en-US" b="1" i="1"/>
              <a:t>	print A</a:t>
            </a:r>
          </a:p>
          <a:p>
            <a:pPr>
              <a:lnSpc>
                <a:spcPct val="90000"/>
              </a:lnSpc>
              <a:buFont typeface="Wingdings" pitchFamily="2" charset="2"/>
              <a:buNone/>
            </a:pPr>
            <a:r>
              <a:rPr lang="en-US" b="1" i="1"/>
              <a:t>else </a:t>
            </a:r>
          </a:p>
          <a:p>
            <a:pPr>
              <a:lnSpc>
                <a:spcPct val="90000"/>
              </a:lnSpc>
              <a:buFont typeface="Wingdings" pitchFamily="2" charset="2"/>
              <a:buNone/>
            </a:pPr>
            <a:r>
              <a:rPr lang="en-US" b="1" i="1"/>
              <a:t>	print B</a:t>
            </a:r>
          </a:p>
          <a:p>
            <a:pPr>
              <a:lnSpc>
                <a:spcPct val="90000"/>
              </a:lnSpc>
              <a:buFont typeface="Wingdings" pitchFamily="2" charset="2"/>
              <a:buNone/>
            </a:pPr>
            <a:r>
              <a:rPr lang="en-US" b="1" i="1"/>
              <a:t>endif</a:t>
            </a:r>
          </a:p>
        </p:txBody>
      </p:sp>
      <p:grpSp>
        <p:nvGrpSpPr>
          <p:cNvPr id="26628" name="Group 4"/>
          <p:cNvGrpSpPr>
            <a:grpSpLocks/>
          </p:cNvGrpSpPr>
          <p:nvPr/>
        </p:nvGrpSpPr>
        <p:grpSpPr bwMode="auto">
          <a:xfrm>
            <a:off x="3810000" y="2819400"/>
            <a:ext cx="4114800" cy="3048000"/>
            <a:chOff x="3744" y="3888"/>
            <a:chExt cx="5184" cy="3168"/>
          </a:xfrm>
        </p:grpSpPr>
        <p:sp>
          <p:nvSpPr>
            <p:cNvPr id="26629" name="AutoShape 5"/>
            <p:cNvSpPr>
              <a:spLocks noChangeArrowheads="1"/>
            </p:cNvSpPr>
            <p:nvPr/>
          </p:nvSpPr>
          <p:spPr bwMode="auto">
            <a:xfrm>
              <a:off x="5472" y="4320"/>
              <a:ext cx="1728" cy="1152"/>
            </a:xfrm>
            <a:prstGeom prst="flowChartDecision">
              <a:avLst/>
            </a:prstGeom>
            <a:solidFill>
              <a:srgbClr val="CCFFFF"/>
            </a:solidFill>
            <a:ln w="9525">
              <a:solidFill>
                <a:srgbClr val="000000"/>
              </a:solidFill>
              <a:miter lim="800000"/>
              <a:headEnd/>
              <a:tailEnd/>
            </a:ln>
          </p:spPr>
          <p:txBody>
            <a:bodyPr/>
            <a:lstStyle/>
            <a:p>
              <a:pPr algn="ctr"/>
              <a:r>
                <a:rPr lang="en-US" b="1" dirty="0">
                  <a:solidFill>
                    <a:schemeClr val="bg2"/>
                  </a:solidFill>
                </a:rPr>
                <a:t>is</a:t>
              </a:r>
            </a:p>
            <a:p>
              <a:pPr algn="ctr"/>
              <a:r>
                <a:rPr lang="en-US" b="1" dirty="0">
                  <a:solidFill>
                    <a:schemeClr val="bg2"/>
                  </a:solidFill>
                </a:rPr>
                <a:t>A&gt;B</a:t>
              </a:r>
              <a:endParaRPr lang="en-US" dirty="0">
                <a:solidFill>
                  <a:schemeClr val="bg2"/>
                </a:solidFill>
              </a:endParaRPr>
            </a:p>
          </p:txBody>
        </p:sp>
        <p:sp>
          <p:nvSpPr>
            <p:cNvPr id="26630" name="Line 6"/>
            <p:cNvSpPr>
              <a:spLocks noChangeShapeType="1"/>
            </p:cNvSpPr>
            <p:nvPr/>
          </p:nvSpPr>
          <p:spPr bwMode="auto">
            <a:xfrm>
              <a:off x="7200" y="4896"/>
              <a:ext cx="864" cy="0"/>
            </a:xfrm>
            <a:prstGeom prst="line">
              <a:avLst/>
            </a:prstGeom>
            <a:noFill/>
            <a:ln w="9525">
              <a:solidFill>
                <a:srgbClr val="000000"/>
              </a:solidFill>
              <a:round/>
              <a:headEnd/>
              <a:tailEnd/>
            </a:ln>
          </p:spPr>
          <p:txBody>
            <a:bodyPr/>
            <a:lstStyle/>
            <a:p>
              <a:endParaRPr lang="en-US"/>
            </a:p>
          </p:txBody>
        </p:sp>
        <p:sp>
          <p:nvSpPr>
            <p:cNvPr id="26631" name="Line 7"/>
            <p:cNvSpPr>
              <a:spLocks noChangeShapeType="1"/>
            </p:cNvSpPr>
            <p:nvPr/>
          </p:nvSpPr>
          <p:spPr bwMode="auto">
            <a:xfrm>
              <a:off x="8064" y="4896"/>
              <a:ext cx="0" cy="864"/>
            </a:xfrm>
            <a:prstGeom prst="line">
              <a:avLst/>
            </a:prstGeom>
            <a:noFill/>
            <a:ln w="9525">
              <a:solidFill>
                <a:srgbClr val="000000"/>
              </a:solidFill>
              <a:round/>
              <a:headEnd/>
              <a:tailEnd type="triangle" w="med" len="med"/>
            </a:ln>
          </p:spPr>
          <p:txBody>
            <a:bodyPr/>
            <a:lstStyle/>
            <a:p>
              <a:endParaRPr lang="en-US"/>
            </a:p>
          </p:txBody>
        </p:sp>
        <p:sp>
          <p:nvSpPr>
            <p:cNvPr id="26632" name="Line 8"/>
            <p:cNvSpPr>
              <a:spLocks noChangeShapeType="1"/>
            </p:cNvSpPr>
            <p:nvPr/>
          </p:nvSpPr>
          <p:spPr bwMode="auto">
            <a:xfrm>
              <a:off x="4627" y="4896"/>
              <a:ext cx="864" cy="0"/>
            </a:xfrm>
            <a:prstGeom prst="line">
              <a:avLst/>
            </a:prstGeom>
            <a:noFill/>
            <a:ln w="9525">
              <a:solidFill>
                <a:srgbClr val="000000"/>
              </a:solidFill>
              <a:round/>
              <a:headEnd/>
              <a:tailEnd/>
            </a:ln>
          </p:spPr>
          <p:txBody>
            <a:bodyPr/>
            <a:lstStyle/>
            <a:p>
              <a:endParaRPr lang="en-US"/>
            </a:p>
          </p:txBody>
        </p:sp>
        <p:sp>
          <p:nvSpPr>
            <p:cNvPr id="26633" name="Line 9"/>
            <p:cNvSpPr>
              <a:spLocks noChangeShapeType="1"/>
            </p:cNvSpPr>
            <p:nvPr/>
          </p:nvSpPr>
          <p:spPr bwMode="auto">
            <a:xfrm>
              <a:off x="4627" y="4896"/>
              <a:ext cx="0" cy="864"/>
            </a:xfrm>
            <a:prstGeom prst="line">
              <a:avLst/>
            </a:prstGeom>
            <a:noFill/>
            <a:ln w="9525">
              <a:solidFill>
                <a:srgbClr val="000000"/>
              </a:solidFill>
              <a:round/>
              <a:headEnd/>
              <a:tailEnd type="triangle" w="med" len="med"/>
            </a:ln>
          </p:spPr>
          <p:txBody>
            <a:bodyPr/>
            <a:lstStyle/>
            <a:p>
              <a:endParaRPr lang="en-US"/>
            </a:p>
          </p:txBody>
        </p:sp>
        <p:sp>
          <p:nvSpPr>
            <p:cNvPr id="26634" name="AutoShape 10"/>
            <p:cNvSpPr>
              <a:spLocks noChangeArrowheads="1"/>
            </p:cNvSpPr>
            <p:nvPr/>
          </p:nvSpPr>
          <p:spPr bwMode="auto">
            <a:xfrm>
              <a:off x="7200" y="5760"/>
              <a:ext cx="1728" cy="576"/>
            </a:xfrm>
            <a:prstGeom prst="flowChartDisplay">
              <a:avLst/>
            </a:prstGeom>
            <a:solidFill>
              <a:srgbClr val="CCFFFF"/>
            </a:solidFill>
            <a:ln w="9525">
              <a:solidFill>
                <a:srgbClr val="000000"/>
              </a:solidFill>
              <a:miter lim="800000"/>
              <a:headEnd/>
              <a:tailEnd/>
            </a:ln>
          </p:spPr>
          <p:txBody>
            <a:bodyPr/>
            <a:lstStyle/>
            <a:p>
              <a:pPr algn="ctr"/>
              <a:r>
                <a:rPr lang="en-US" b="1"/>
                <a:t>Print B</a:t>
              </a:r>
              <a:endParaRPr lang="en-US"/>
            </a:p>
          </p:txBody>
        </p:sp>
        <p:sp>
          <p:nvSpPr>
            <p:cNvPr id="26635" name="AutoShape 11"/>
            <p:cNvSpPr>
              <a:spLocks noChangeArrowheads="1"/>
            </p:cNvSpPr>
            <p:nvPr/>
          </p:nvSpPr>
          <p:spPr bwMode="auto">
            <a:xfrm>
              <a:off x="3744" y="5752"/>
              <a:ext cx="1728" cy="576"/>
            </a:xfrm>
            <a:prstGeom prst="flowChartDisplay">
              <a:avLst/>
            </a:prstGeom>
            <a:solidFill>
              <a:srgbClr val="CCFFFF"/>
            </a:solidFill>
            <a:ln w="9525">
              <a:solidFill>
                <a:srgbClr val="000000"/>
              </a:solidFill>
              <a:miter lim="800000"/>
              <a:headEnd/>
              <a:tailEnd/>
            </a:ln>
          </p:spPr>
          <p:txBody>
            <a:bodyPr/>
            <a:lstStyle/>
            <a:p>
              <a:pPr algn="ctr"/>
              <a:r>
                <a:rPr lang="en-US" b="1"/>
                <a:t>Print A</a:t>
              </a:r>
              <a:endParaRPr lang="en-US"/>
            </a:p>
          </p:txBody>
        </p:sp>
        <p:sp>
          <p:nvSpPr>
            <p:cNvPr id="26636" name="Line 12"/>
            <p:cNvSpPr>
              <a:spLocks noChangeShapeType="1"/>
            </p:cNvSpPr>
            <p:nvPr/>
          </p:nvSpPr>
          <p:spPr bwMode="auto">
            <a:xfrm>
              <a:off x="6336" y="3888"/>
              <a:ext cx="0" cy="432"/>
            </a:xfrm>
            <a:prstGeom prst="line">
              <a:avLst/>
            </a:prstGeom>
            <a:noFill/>
            <a:ln w="9525">
              <a:solidFill>
                <a:srgbClr val="000000"/>
              </a:solidFill>
              <a:round/>
              <a:headEnd/>
              <a:tailEnd type="triangle" w="med" len="med"/>
            </a:ln>
          </p:spPr>
          <p:txBody>
            <a:bodyPr/>
            <a:lstStyle/>
            <a:p>
              <a:endParaRPr lang="en-US"/>
            </a:p>
          </p:txBody>
        </p:sp>
        <p:sp>
          <p:nvSpPr>
            <p:cNvPr id="26637" name="Line 13"/>
            <p:cNvSpPr>
              <a:spLocks noChangeShapeType="1"/>
            </p:cNvSpPr>
            <p:nvPr/>
          </p:nvSpPr>
          <p:spPr bwMode="auto">
            <a:xfrm>
              <a:off x="4608" y="6336"/>
              <a:ext cx="0" cy="288"/>
            </a:xfrm>
            <a:prstGeom prst="line">
              <a:avLst/>
            </a:prstGeom>
            <a:noFill/>
            <a:ln w="9525">
              <a:solidFill>
                <a:srgbClr val="000000"/>
              </a:solidFill>
              <a:round/>
              <a:headEnd/>
              <a:tailEnd/>
            </a:ln>
          </p:spPr>
          <p:txBody>
            <a:bodyPr/>
            <a:lstStyle/>
            <a:p>
              <a:endParaRPr lang="en-US"/>
            </a:p>
          </p:txBody>
        </p:sp>
        <p:sp>
          <p:nvSpPr>
            <p:cNvPr id="26638" name="Line 14"/>
            <p:cNvSpPr>
              <a:spLocks noChangeShapeType="1"/>
            </p:cNvSpPr>
            <p:nvPr/>
          </p:nvSpPr>
          <p:spPr bwMode="auto">
            <a:xfrm>
              <a:off x="4608" y="6624"/>
              <a:ext cx="3456" cy="0"/>
            </a:xfrm>
            <a:prstGeom prst="line">
              <a:avLst/>
            </a:prstGeom>
            <a:noFill/>
            <a:ln w="9525">
              <a:solidFill>
                <a:srgbClr val="000000"/>
              </a:solidFill>
              <a:round/>
              <a:headEnd/>
              <a:tailEnd/>
            </a:ln>
          </p:spPr>
          <p:txBody>
            <a:bodyPr/>
            <a:lstStyle/>
            <a:p>
              <a:endParaRPr lang="en-US"/>
            </a:p>
          </p:txBody>
        </p:sp>
        <p:sp>
          <p:nvSpPr>
            <p:cNvPr id="26639" name="Line 15"/>
            <p:cNvSpPr>
              <a:spLocks noChangeShapeType="1"/>
            </p:cNvSpPr>
            <p:nvPr/>
          </p:nvSpPr>
          <p:spPr bwMode="auto">
            <a:xfrm flipV="1">
              <a:off x="8064" y="6336"/>
              <a:ext cx="0" cy="288"/>
            </a:xfrm>
            <a:prstGeom prst="line">
              <a:avLst/>
            </a:prstGeom>
            <a:noFill/>
            <a:ln w="9525">
              <a:solidFill>
                <a:srgbClr val="000000"/>
              </a:solidFill>
              <a:round/>
              <a:headEnd/>
              <a:tailEnd/>
            </a:ln>
          </p:spPr>
          <p:txBody>
            <a:bodyPr/>
            <a:lstStyle/>
            <a:p>
              <a:endParaRPr lang="en-US"/>
            </a:p>
          </p:txBody>
        </p:sp>
        <p:sp>
          <p:nvSpPr>
            <p:cNvPr id="26640" name="Line 16"/>
            <p:cNvSpPr>
              <a:spLocks noChangeShapeType="1"/>
            </p:cNvSpPr>
            <p:nvPr/>
          </p:nvSpPr>
          <p:spPr bwMode="auto">
            <a:xfrm>
              <a:off x="6192" y="6624"/>
              <a:ext cx="0" cy="432"/>
            </a:xfrm>
            <a:prstGeom prst="line">
              <a:avLst/>
            </a:prstGeom>
            <a:noFill/>
            <a:ln w="9525">
              <a:solidFill>
                <a:srgbClr val="000000"/>
              </a:solidFill>
              <a:round/>
              <a:headEnd/>
              <a:tailEnd type="triangle" w="med" len="med"/>
            </a:ln>
          </p:spPr>
          <p:txBody>
            <a:bodyPr/>
            <a:lstStyle/>
            <a:p>
              <a:endParaRPr lang="en-US"/>
            </a:p>
          </p:txBody>
        </p:sp>
        <p:sp>
          <p:nvSpPr>
            <p:cNvPr id="26641" name="Text Box 17"/>
            <p:cNvSpPr txBox="1">
              <a:spLocks noChangeArrowheads="1"/>
            </p:cNvSpPr>
            <p:nvPr/>
          </p:nvSpPr>
          <p:spPr bwMode="auto">
            <a:xfrm>
              <a:off x="4464" y="4464"/>
              <a:ext cx="864" cy="432"/>
            </a:xfrm>
            <a:prstGeom prst="rect">
              <a:avLst/>
            </a:prstGeom>
            <a:solidFill>
              <a:srgbClr val="CCFFFF"/>
            </a:solidFill>
            <a:ln w="9525">
              <a:noFill/>
              <a:miter lim="800000"/>
              <a:headEnd/>
              <a:tailEnd/>
            </a:ln>
          </p:spPr>
          <p:txBody>
            <a:bodyPr/>
            <a:lstStyle/>
            <a:p>
              <a:pPr algn="ctr"/>
              <a:r>
                <a:rPr lang="en-US" b="1">
                  <a:solidFill>
                    <a:schemeClr val="bg2"/>
                  </a:solidFill>
                </a:rPr>
                <a:t>Y</a:t>
              </a:r>
              <a:endParaRPr lang="en-US">
                <a:solidFill>
                  <a:schemeClr val="bg2"/>
                </a:solidFill>
              </a:endParaRPr>
            </a:p>
          </p:txBody>
        </p:sp>
        <p:sp>
          <p:nvSpPr>
            <p:cNvPr id="26642" name="Text Box 18"/>
            <p:cNvSpPr txBox="1">
              <a:spLocks noChangeArrowheads="1"/>
            </p:cNvSpPr>
            <p:nvPr/>
          </p:nvSpPr>
          <p:spPr bwMode="auto">
            <a:xfrm>
              <a:off x="7632" y="4464"/>
              <a:ext cx="864" cy="432"/>
            </a:xfrm>
            <a:prstGeom prst="rect">
              <a:avLst/>
            </a:prstGeom>
            <a:solidFill>
              <a:srgbClr val="CCFFFF"/>
            </a:solidFill>
            <a:ln w="9525">
              <a:noFill/>
              <a:miter lim="800000"/>
              <a:headEnd/>
              <a:tailEnd/>
            </a:ln>
          </p:spPr>
          <p:txBody>
            <a:bodyPr/>
            <a:lstStyle/>
            <a:p>
              <a:pPr algn="ctr"/>
              <a:r>
                <a:rPr lang="en-US" b="1">
                  <a:solidFill>
                    <a:schemeClr val="bg2"/>
                  </a:solidFill>
                </a:rPr>
                <a:t>N</a:t>
              </a:r>
              <a:endParaRPr lang="en-US">
                <a:solidFill>
                  <a:schemeClr val="bg2"/>
                </a:solidFill>
              </a:endParaRPr>
            </a:p>
          </p:txBody>
        </p:sp>
      </p:grpSp>
      <p:sp>
        <p:nvSpPr>
          <p:cNvPr id="19" name="AutoShape 8"/>
          <p:cNvSpPr>
            <a:spLocks noChangeArrowheads="1"/>
          </p:cNvSpPr>
          <p:nvPr/>
        </p:nvSpPr>
        <p:spPr bwMode="auto">
          <a:xfrm>
            <a:off x="3048000" y="4648200"/>
            <a:ext cx="2590800" cy="533399"/>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smtClean="0">
                <a:solidFill>
                  <a:schemeClr val="bg2"/>
                </a:solidFill>
              </a:rPr>
              <a:t>Print A</a:t>
            </a:r>
            <a:endParaRPr lang="en-US" sz="1400" dirty="0">
              <a:solidFill>
                <a:schemeClr val="bg2"/>
              </a:solidFill>
            </a:endParaRPr>
          </a:p>
        </p:txBody>
      </p:sp>
      <p:sp>
        <p:nvSpPr>
          <p:cNvPr id="20" name="AutoShape 8"/>
          <p:cNvSpPr>
            <a:spLocks noChangeArrowheads="1"/>
          </p:cNvSpPr>
          <p:nvPr/>
        </p:nvSpPr>
        <p:spPr bwMode="auto">
          <a:xfrm>
            <a:off x="6324600" y="4648200"/>
            <a:ext cx="2438400" cy="533399"/>
          </a:xfrm>
          <a:prstGeom prst="flowChartInputOutput">
            <a:avLst/>
          </a:prstGeom>
          <a:solidFill>
            <a:srgbClr val="CCFFFF">
              <a:alpha val="80000"/>
            </a:srgbClr>
          </a:solidFill>
          <a:ln w="9525">
            <a:solidFill>
              <a:srgbClr val="000000"/>
            </a:solidFill>
            <a:miter lim="800000"/>
            <a:headEnd/>
            <a:tailEnd/>
          </a:ln>
        </p:spPr>
        <p:txBody>
          <a:bodyPr/>
          <a:lstStyle/>
          <a:p>
            <a:pPr algn="ctr"/>
            <a:r>
              <a:rPr lang="en-US" sz="1400" b="1" dirty="0" smtClean="0">
                <a:solidFill>
                  <a:schemeClr val="bg2"/>
                </a:solidFill>
              </a:rPr>
              <a:t>Print B</a:t>
            </a:r>
            <a:endParaRPr lang="en-US" sz="1400" dirty="0">
              <a:solidFill>
                <a:schemeClr val="bg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Relational Operators</a:t>
            </a:r>
          </a:p>
        </p:txBody>
      </p:sp>
      <p:graphicFrame>
        <p:nvGraphicFramePr>
          <p:cNvPr id="27755" name="Group 107"/>
          <p:cNvGraphicFramePr>
            <a:graphicFrameLocks noGrp="1"/>
          </p:cNvGraphicFramePr>
          <p:nvPr>
            <p:ph idx="1"/>
          </p:nvPr>
        </p:nvGraphicFramePr>
        <p:xfrm>
          <a:off x="457200" y="2154238"/>
          <a:ext cx="8229600" cy="3639186"/>
        </p:xfrm>
        <a:graphic>
          <a:graphicData uri="http://schemas.openxmlformats.org/drawingml/2006/table">
            <a:tbl>
              <a:tblPr/>
              <a:tblGrid>
                <a:gridCol w="3086100"/>
                <a:gridCol w="5143500"/>
              </a:tblGrid>
              <a:tr h="447675">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80"/>
                          </a:solidFill>
                          <a:effectLst/>
                          <a:latin typeface="TimesNewRomanPSMT" charset="0"/>
                          <a:cs typeface="Times New Roman" pitchFamily="18" charset="0"/>
                        </a:rPr>
                        <a:t>Relational Operators</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r>
              <a:tr h="446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80"/>
                          </a:solidFill>
                          <a:effectLst/>
                          <a:latin typeface="TimesNewRomanPSMT" charset="0"/>
                          <a:cs typeface="Times New Roman" pitchFamily="18" charset="0"/>
                        </a:rPr>
                        <a:t>Operator</a:t>
                      </a:r>
                      <a:endParaRPr kumimoji="0" lang="en-US"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80"/>
                          </a:solidFill>
                          <a:effectLst/>
                          <a:latin typeface="TimesNewRomanPSMT" charset="0"/>
                          <a:cs typeface="Times New Roman" pitchFamily="18" charset="0"/>
                        </a:rPr>
                        <a:t>Description</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476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&gt;</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Greater than</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46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&lt;</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Less than </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476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Equal to</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286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Greater than or equal to</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46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Less than or equal to</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476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80"/>
                          </a:solidFill>
                          <a:effectLst/>
                          <a:latin typeface="TimesNewRomanPSMT" charset="0"/>
                          <a:cs typeface="Times New Roman" pitchFamily="18" charset="0"/>
                        </a:rPr>
                        <a:t>Not equal to</a:t>
                      </a: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US" sz="3600"/>
              <a:t>ALGORITHMS AND FLOWCHARTS</a:t>
            </a:r>
            <a:r>
              <a:rPr lang="en-US"/>
              <a:t> </a:t>
            </a:r>
          </a:p>
        </p:txBody>
      </p:sp>
      <p:sp>
        <p:nvSpPr>
          <p:cNvPr id="7171" name="Rectangle 3"/>
          <p:cNvSpPr>
            <a:spLocks noGrp="1" noChangeArrowheads="1"/>
          </p:cNvSpPr>
          <p:nvPr>
            <p:ph type="body" idx="1"/>
          </p:nvPr>
        </p:nvSpPr>
        <p:spPr>
          <a:xfrm>
            <a:off x="457200" y="1828800"/>
            <a:ext cx="8229600" cy="4038600"/>
          </a:xfrm>
        </p:spPr>
        <p:txBody>
          <a:bodyPr/>
          <a:lstStyle/>
          <a:p>
            <a:r>
              <a:rPr lang="en-US" sz="2800"/>
              <a:t>A typical programming task can be divided into two phases:</a:t>
            </a:r>
            <a:endParaRPr lang="en-US" sz="2800" b="1" i="1"/>
          </a:p>
          <a:p>
            <a:r>
              <a:rPr lang="en-US" sz="2800" b="1" i="1"/>
              <a:t>Problem solving phase</a:t>
            </a:r>
            <a:endParaRPr lang="en-US" sz="2800"/>
          </a:p>
          <a:p>
            <a:pPr lvl="1"/>
            <a:r>
              <a:rPr lang="en-US" sz="2400"/>
              <a:t>produce an ordered sequence of steps that describe solution of problem</a:t>
            </a:r>
          </a:p>
          <a:p>
            <a:pPr lvl="1"/>
            <a:r>
              <a:rPr lang="en-US" sz="2400"/>
              <a:t>this sequence of steps is called an </a:t>
            </a:r>
            <a:r>
              <a:rPr lang="en-US" sz="2400" b="1" i="1"/>
              <a:t>algorithm</a:t>
            </a:r>
            <a:endParaRPr lang="en-US" sz="2400"/>
          </a:p>
          <a:p>
            <a:r>
              <a:rPr lang="en-US" sz="2800" b="1" i="1"/>
              <a:t>Implementation phase</a:t>
            </a:r>
            <a:r>
              <a:rPr lang="en-US" sz="2800"/>
              <a:t> </a:t>
            </a:r>
          </a:p>
          <a:p>
            <a:pPr lvl="1"/>
            <a:r>
              <a:rPr lang="en-US" sz="2400"/>
              <a:t>implement the program in some programming language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Example 5 </a:t>
            </a:r>
          </a:p>
        </p:txBody>
      </p:sp>
      <p:sp>
        <p:nvSpPr>
          <p:cNvPr id="29699" name="Rectangle 3"/>
          <p:cNvSpPr>
            <a:spLocks noGrp="1" noChangeArrowheads="1"/>
          </p:cNvSpPr>
          <p:nvPr>
            <p:ph type="body" idx="1"/>
          </p:nvPr>
        </p:nvSpPr>
        <p:spPr/>
        <p:txBody>
          <a:bodyPr/>
          <a:lstStyle/>
          <a:p>
            <a:pPr>
              <a:lnSpc>
                <a:spcPct val="80000"/>
              </a:lnSpc>
            </a:pPr>
            <a:r>
              <a:rPr lang="en-US" sz="2400"/>
              <a:t>Write an algorithm that reads two values, determines the largest value and prints the largest value with an identifying message.</a:t>
            </a:r>
          </a:p>
          <a:p>
            <a:pPr>
              <a:lnSpc>
                <a:spcPct val="80000"/>
              </a:lnSpc>
              <a:buFont typeface="Wingdings" pitchFamily="2" charset="2"/>
              <a:buNone/>
            </a:pPr>
            <a:r>
              <a:rPr lang="en-US" sz="2400" b="1"/>
              <a:t>ALGORITHM</a:t>
            </a:r>
          </a:p>
          <a:p>
            <a:pPr>
              <a:lnSpc>
                <a:spcPct val="80000"/>
              </a:lnSpc>
              <a:buFont typeface="Wingdings" pitchFamily="2" charset="2"/>
              <a:buNone/>
            </a:pPr>
            <a:r>
              <a:rPr lang="en-US" sz="2400"/>
              <a:t>Step 1:  	</a:t>
            </a:r>
            <a:r>
              <a:rPr lang="en-US" sz="2400" i="1"/>
              <a:t>Input</a:t>
            </a:r>
            <a:r>
              <a:rPr lang="en-US" sz="2400"/>
              <a:t> VALUE1, VALUE2</a:t>
            </a:r>
          </a:p>
          <a:p>
            <a:pPr>
              <a:lnSpc>
                <a:spcPct val="80000"/>
              </a:lnSpc>
              <a:buFont typeface="Wingdings" pitchFamily="2" charset="2"/>
              <a:buNone/>
            </a:pPr>
            <a:r>
              <a:rPr lang="en-US" sz="2400"/>
              <a:t>Step 2: 	</a:t>
            </a:r>
            <a:r>
              <a:rPr lang="en-US" sz="2400" i="1"/>
              <a:t>if (</a:t>
            </a:r>
            <a:r>
              <a:rPr lang="en-US" sz="2400"/>
              <a:t>VALUE1 &gt; VALUE2) </a:t>
            </a:r>
            <a:r>
              <a:rPr lang="en-US" sz="2400" i="1"/>
              <a:t>then </a:t>
            </a:r>
          </a:p>
          <a:p>
            <a:pPr>
              <a:lnSpc>
                <a:spcPct val="80000"/>
              </a:lnSpc>
              <a:buFont typeface="Wingdings" pitchFamily="2" charset="2"/>
              <a:buNone/>
            </a:pPr>
            <a:r>
              <a:rPr lang="en-US" sz="2400"/>
              <a:t>				MAX </a:t>
            </a:r>
            <a:r>
              <a:rPr lang="en-US" sz="2400">
                <a:sym typeface="Symbol" pitchFamily="18" charset="2"/>
              </a:rPr>
              <a:t></a:t>
            </a:r>
            <a:r>
              <a:rPr lang="en-US" sz="2400"/>
              <a:t> VALUE1</a:t>
            </a:r>
          </a:p>
          <a:p>
            <a:pPr>
              <a:lnSpc>
                <a:spcPct val="80000"/>
              </a:lnSpc>
              <a:buFont typeface="Wingdings" pitchFamily="2" charset="2"/>
              <a:buNone/>
            </a:pPr>
            <a:r>
              <a:rPr lang="en-US" sz="2400"/>
              <a:t>			</a:t>
            </a:r>
            <a:r>
              <a:rPr lang="en-US" sz="2400" i="1"/>
              <a:t>else</a:t>
            </a:r>
            <a:r>
              <a:rPr lang="en-US" sz="2400"/>
              <a:t>  </a:t>
            </a:r>
          </a:p>
          <a:p>
            <a:pPr>
              <a:lnSpc>
                <a:spcPct val="80000"/>
              </a:lnSpc>
              <a:buFont typeface="Wingdings" pitchFamily="2" charset="2"/>
              <a:buNone/>
            </a:pPr>
            <a:r>
              <a:rPr lang="en-US" sz="2400"/>
              <a:t>				MAX </a:t>
            </a:r>
            <a:r>
              <a:rPr lang="en-US" sz="2400">
                <a:sym typeface="Symbol" pitchFamily="18" charset="2"/>
              </a:rPr>
              <a:t></a:t>
            </a:r>
            <a:r>
              <a:rPr lang="en-US" sz="2400"/>
              <a:t> VALUE2</a:t>
            </a:r>
          </a:p>
          <a:p>
            <a:pPr>
              <a:lnSpc>
                <a:spcPct val="80000"/>
              </a:lnSpc>
              <a:buFont typeface="Wingdings" pitchFamily="2" charset="2"/>
              <a:buNone/>
            </a:pPr>
            <a:r>
              <a:rPr lang="en-US" sz="2400" i="1"/>
              <a:t>			endif</a:t>
            </a:r>
            <a:endParaRPr lang="en-US" sz="2400"/>
          </a:p>
          <a:p>
            <a:pPr>
              <a:lnSpc>
                <a:spcPct val="80000"/>
              </a:lnSpc>
              <a:buFont typeface="Wingdings" pitchFamily="2" charset="2"/>
              <a:buNone/>
            </a:pPr>
            <a:r>
              <a:rPr lang="en-US" sz="2400"/>
              <a:t>Step 3: 	</a:t>
            </a:r>
            <a:r>
              <a:rPr lang="en-US" sz="2400" i="1"/>
              <a:t>Print “The largest value is”, MAX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chemeClr val="bg2"/>
                </a:solidFill>
              </a:rPr>
              <a:t>Example 5 </a:t>
            </a:r>
          </a:p>
        </p:txBody>
      </p:sp>
      <p:grpSp>
        <p:nvGrpSpPr>
          <p:cNvPr id="30746" name="Group 26"/>
          <p:cNvGrpSpPr>
            <a:grpSpLocks/>
          </p:cNvGrpSpPr>
          <p:nvPr/>
        </p:nvGrpSpPr>
        <p:grpSpPr bwMode="auto">
          <a:xfrm>
            <a:off x="2514600" y="1447800"/>
            <a:ext cx="4419600" cy="5257800"/>
            <a:chOff x="2688" y="720"/>
            <a:chExt cx="2784" cy="3312"/>
          </a:xfrm>
        </p:grpSpPr>
        <p:sp>
          <p:nvSpPr>
            <p:cNvPr id="30725" name="AutoShape 5"/>
            <p:cNvSpPr>
              <a:spLocks noChangeArrowheads="1"/>
            </p:cNvSpPr>
            <p:nvPr/>
          </p:nvSpPr>
          <p:spPr bwMode="auto">
            <a:xfrm>
              <a:off x="2688" y="2464"/>
              <a:ext cx="1071" cy="220"/>
            </a:xfrm>
            <a:prstGeom prst="flowChartProcess">
              <a:avLst/>
            </a:prstGeom>
            <a:solidFill>
              <a:srgbClr val="FFFF99"/>
            </a:solidFill>
            <a:ln w="9525">
              <a:solidFill>
                <a:srgbClr val="000000"/>
              </a:solidFill>
              <a:miter lim="800000"/>
              <a:headEnd/>
              <a:tailEnd/>
            </a:ln>
          </p:spPr>
          <p:txBody>
            <a:bodyPr/>
            <a:lstStyle/>
            <a:p>
              <a:r>
                <a:rPr lang="en-US" sz="1400" b="1">
                  <a:solidFill>
                    <a:schemeClr val="bg2"/>
                  </a:solidFill>
                </a:rPr>
                <a:t>MAX </a:t>
              </a:r>
              <a:r>
                <a:rPr lang="en-US">
                  <a:solidFill>
                    <a:schemeClr val="bg2"/>
                  </a:solidFill>
                  <a:sym typeface="Symbol" pitchFamily="18" charset="2"/>
                </a:rPr>
                <a:t></a:t>
              </a:r>
              <a:r>
                <a:rPr lang="en-US" sz="1400" b="1">
                  <a:solidFill>
                    <a:schemeClr val="bg2"/>
                  </a:solidFill>
                </a:rPr>
                <a:t> VALUE1</a:t>
              </a:r>
              <a:endParaRPr lang="en-US" sz="1400" b="1">
                <a:solidFill>
                  <a:schemeClr val="bg2"/>
                </a:solidFill>
                <a:latin typeface="TimesNewRomanPSMT" charset="0"/>
              </a:endParaRPr>
            </a:p>
            <a:p>
              <a:endParaRPr lang="en-US" sz="1400">
                <a:solidFill>
                  <a:schemeClr val="bg2"/>
                </a:solidFill>
              </a:endParaRPr>
            </a:p>
          </p:txBody>
        </p:sp>
        <p:sp>
          <p:nvSpPr>
            <p:cNvPr id="30726" name="AutoShape 6"/>
            <p:cNvSpPr>
              <a:spLocks noChangeArrowheads="1"/>
            </p:cNvSpPr>
            <p:nvPr/>
          </p:nvSpPr>
          <p:spPr bwMode="auto">
            <a:xfrm>
              <a:off x="2797" y="3133"/>
              <a:ext cx="2356" cy="426"/>
            </a:xfrm>
            <a:prstGeom prst="flowChartDisplay">
              <a:avLst/>
            </a:prstGeom>
            <a:solidFill>
              <a:srgbClr val="FFFF99"/>
            </a:solidFill>
            <a:ln w="9525">
              <a:solidFill>
                <a:srgbClr val="000000"/>
              </a:solidFill>
              <a:miter lim="800000"/>
              <a:headEnd/>
              <a:tailEnd/>
            </a:ln>
          </p:spPr>
          <p:txBody>
            <a:bodyPr/>
            <a:lstStyle/>
            <a:p>
              <a:pPr algn="ctr"/>
              <a:r>
                <a:rPr lang="en-US" sz="1400" b="1">
                  <a:solidFill>
                    <a:schemeClr val="bg2"/>
                  </a:solidFill>
                </a:rPr>
                <a:t>Print</a:t>
              </a:r>
            </a:p>
            <a:p>
              <a:pPr algn="ctr"/>
              <a:r>
                <a:rPr lang="en-US" sz="1400" b="1" i="1">
                  <a:solidFill>
                    <a:schemeClr val="bg2"/>
                  </a:solidFill>
                </a:rPr>
                <a:t>“The largest value is”, MAX</a:t>
              </a:r>
              <a:r>
                <a:rPr lang="en-US" sz="1400" b="1">
                  <a:solidFill>
                    <a:schemeClr val="bg2"/>
                  </a:solidFill>
                </a:rPr>
                <a:t> </a:t>
              </a:r>
              <a:endParaRPr lang="en-US" sz="1400">
                <a:solidFill>
                  <a:schemeClr val="bg2"/>
                </a:solidFill>
              </a:endParaRPr>
            </a:p>
          </p:txBody>
        </p:sp>
        <p:sp>
          <p:nvSpPr>
            <p:cNvPr id="30727" name="AutoShape 7"/>
            <p:cNvSpPr>
              <a:spLocks noChangeArrowheads="1"/>
            </p:cNvSpPr>
            <p:nvPr/>
          </p:nvSpPr>
          <p:spPr bwMode="auto">
            <a:xfrm>
              <a:off x="3644" y="3729"/>
              <a:ext cx="714" cy="303"/>
            </a:xfrm>
            <a:prstGeom prst="flowChartTerminator">
              <a:avLst/>
            </a:prstGeom>
            <a:solidFill>
              <a:srgbClr val="FFFF99"/>
            </a:solidFill>
            <a:ln w="9525">
              <a:solidFill>
                <a:srgbClr val="000000"/>
              </a:solidFill>
              <a:miter lim="800000"/>
              <a:headEnd/>
              <a:tailEnd/>
            </a:ln>
          </p:spPr>
          <p:txBody>
            <a:bodyPr/>
            <a:lstStyle/>
            <a:p>
              <a:pPr algn="ctr"/>
              <a:r>
                <a:rPr lang="en-US" sz="1400" b="1">
                  <a:solidFill>
                    <a:schemeClr val="bg2"/>
                  </a:solidFill>
                </a:rPr>
                <a:t>STOP</a:t>
              </a:r>
              <a:endParaRPr lang="en-US" sz="1400">
                <a:solidFill>
                  <a:schemeClr val="bg2"/>
                </a:solidFill>
              </a:endParaRPr>
            </a:p>
          </p:txBody>
        </p:sp>
        <p:sp>
          <p:nvSpPr>
            <p:cNvPr id="30728" name="Line 8"/>
            <p:cNvSpPr>
              <a:spLocks noChangeShapeType="1"/>
            </p:cNvSpPr>
            <p:nvPr/>
          </p:nvSpPr>
          <p:spPr bwMode="auto">
            <a:xfrm>
              <a:off x="4005" y="3556"/>
              <a:ext cx="0" cy="183"/>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29" name="AutoShape 9"/>
            <p:cNvSpPr>
              <a:spLocks noChangeArrowheads="1"/>
            </p:cNvSpPr>
            <p:nvPr/>
          </p:nvSpPr>
          <p:spPr bwMode="auto">
            <a:xfrm>
              <a:off x="3654" y="1731"/>
              <a:ext cx="906" cy="669"/>
            </a:xfrm>
            <a:prstGeom prst="flowChartDecision">
              <a:avLst/>
            </a:prstGeom>
            <a:solidFill>
              <a:srgbClr val="FFFF99"/>
            </a:solidFill>
            <a:ln w="9525">
              <a:solidFill>
                <a:srgbClr val="000000"/>
              </a:solidFill>
              <a:miter lim="800000"/>
              <a:headEnd/>
              <a:tailEnd/>
            </a:ln>
          </p:spPr>
          <p:txBody>
            <a:bodyPr/>
            <a:lstStyle/>
            <a:p>
              <a:endParaRPr lang="tr-TR" sz="1400">
                <a:solidFill>
                  <a:schemeClr val="bg2"/>
                </a:solidFill>
              </a:endParaRPr>
            </a:p>
          </p:txBody>
        </p:sp>
        <p:sp>
          <p:nvSpPr>
            <p:cNvPr id="30730" name="Line 10"/>
            <p:cNvSpPr>
              <a:spLocks noChangeShapeType="1"/>
            </p:cNvSpPr>
            <p:nvPr/>
          </p:nvSpPr>
          <p:spPr bwMode="auto">
            <a:xfrm>
              <a:off x="4510" y="2024"/>
              <a:ext cx="429" cy="0"/>
            </a:xfrm>
            <a:prstGeom prst="line">
              <a:avLst/>
            </a:prstGeom>
            <a:noFill/>
            <a:ln w="9525">
              <a:solidFill>
                <a:srgbClr val="000000"/>
              </a:solidFill>
              <a:round/>
              <a:headEnd/>
              <a:tailEnd/>
            </a:ln>
          </p:spPr>
          <p:txBody>
            <a:bodyPr/>
            <a:lstStyle/>
            <a:p>
              <a:endParaRPr lang="en-US">
                <a:solidFill>
                  <a:schemeClr val="bg2"/>
                </a:solidFill>
              </a:endParaRPr>
            </a:p>
          </p:txBody>
        </p:sp>
        <p:sp>
          <p:nvSpPr>
            <p:cNvPr id="30731" name="Line 11"/>
            <p:cNvSpPr>
              <a:spLocks noChangeShapeType="1"/>
            </p:cNvSpPr>
            <p:nvPr/>
          </p:nvSpPr>
          <p:spPr bwMode="auto">
            <a:xfrm>
              <a:off x="4939" y="2024"/>
              <a:ext cx="0" cy="440"/>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32" name="Line 12"/>
            <p:cNvSpPr>
              <a:spLocks noChangeShapeType="1"/>
            </p:cNvSpPr>
            <p:nvPr/>
          </p:nvSpPr>
          <p:spPr bwMode="auto">
            <a:xfrm>
              <a:off x="3235" y="2024"/>
              <a:ext cx="428" cy="0"/>
            </a:xfrm>
            <a:prstGeom prst="line">
              <a:avLst/>
            </a:prstGeom>
            <a:noFill/>
            <a:ln w="9525">
              <a:solidFill>
                <a:srgbClr val="000000"/>
              </a:solidFill>
              <a:round/>
              <a:headEnd/>
              <a:tailEnd/>
            </a:ln>
          </p:spPr>
          <p:txBody>
            <a:bodyPr/>
            <a:lstStyle/>
            <a:p>
              <a:endParaRPr lang="en-US">
                <a:solidFill>
                  <a:schemeClr val="bg2"/>
                </a:solidFill>
              </a:endParaRPr>
            </a:p>
          </p:txBody>
        </p:sp>
        <p:sp>
          <p:nvSpPr>
            <p:cNvPr id="30733" name="Line 13"/>
            <p:cNvSpPr>
              <a:spLocks noChangeShapeType="1"/>
            </p:cNvSpPr>
            <p:nvPr/>
          </p:nvSpPr>
          <p:spPr bwMode="auto">
            <a:xfrm>
              <a:off x="3235" y="2024"/>
              <a:ext cx="0" cy="440"/>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34" name="Line 14"/>
            <p:cNvSpPr>
              <a:spLocks noChangeShapeType="1"/>
            </p:cNvSpPr>
            <p:nvPr/>
          </p:nvSpPr>
          <p:spPr bwMode="auto">
            <a:xfrm>
              <a:off x="3225" y="2684"/>
              <a:ext cx="0" cy="220"/>
            </a:xfrm>
            <a:prstGeom prst="line">
              <a:avLst/>
            </a:prstGeom>
            <a:noFill/>
            <a:ln w="9525">
              <a:solidFill>
                <a:srgbClr val="000000"/>
              </a:solidFill>
              <a:round/>
              <a:headEnd/>
              <a:tailEnd/>
            </a:ln>
          </p:spPr>
          <p:txBody>
            <a:bodyPr/>
            <a:lstStyle/>
            <a:p>
              <a:endParaRPr lang="en-US">
                <a:solidFill>
                  <a:schemeClr val="bg2"/>
                </a:solidFill>
              </a:endParaRPr>
            </a:p>
          </p:txBody>
        </p:sp>
        <p:sp>
          <p:nvSpPr>
            <p:cNvPr id="30735" name="Line 15"/>
            <p:cNvSpPr>
              <a:spLocks noChangeShapeType="1"/>
            </p:cNvSpPr>
            <p:nvPr/>
          </p:nvSpPr>
          <p:spPr bwMode="auto">
            <a:xfrm>
              <a:off x="3225" y="2904"/>
              <a:ext cx="1714" cy="0"/>
            </a:xfrm>
            <a:prstGeom prst="line">
              <a:avLst/>
            </a:prstGeom>
            <a:noFill/>
            <a:ln w="9525">
              <a:solidFill>
                <a:srgbClr val="000000"/>
              </a:solidFill>
              <a:round/>
              <a:headEnd/>
              <a:tailEnd/>
            </a:ln>
          </p:spPr>
          <p:txBody>
            <a:bodyPr/>
            <a:lstStyle/>
            <a:p>
              <a:endParaRPr lang="en-US">
                <a:solidFill>
                  <a:schemeClr val="bg2"/>
                </a:solidFill>
              </a:endParaRPr>
            </a:p>
          </p:txBody>
        </p:sp>
        <p:sp>
          <p:nvSpPr>
            <p:cNvPr id="30736" name="Line 16"/>
            <p:cNvSpPr>
              <a:spLocks noChangeShapeType="1"/>
            </p:cNvSpPr>
            <p:nvPr/>
          </p:nvSpPr>
          <p:spPr bwMode="auto">
            <a:xfrm flipV="1">
              <a:off x="4939" y="2684"/>
              <a:ext cx="0" cy="220"/>
            </a:xfrm>
            <a:prstGeom prst="line">
              <a:avLst/>
            </a:prstGeom>
            <a:noFill/>
            <a:ln w="9525">
              <a:solidFill>
                <a:srgbClr val="000000"/>
              </a:solidFill>
              <a:round/>
              <a:headEnd/>
              <a:tailEnd/>
            </a:ln>
          </p:spPr>
          <p:txBody>
            <a:bodyPr/>
            <a:lstStyle/>
            <a:p>
              <a:endParaRPr lang="en-US">
                <a:solidFill>
                  <a:schemeClr val="bg2"/>
                </a:solidFill>
              </a:endParaRPr>
            </a:p>
          </p:txBody>
        </p:sp>
        <p:sp>
          <p:nvSpPr>
            <p:cNvPr id="30737" name="Line 17"/>
            <p:cNvSpPr>
              <a:spLocks noChangeShapeType="1"/>
            </p:cNvSpPr>
            <p:nvPr/>
          </p:nvSpPr>
          <p:spPr bwMode="auto">
            <a:xfrm>
              <a:off x="4011" y="2904"/>
              <a:ext cx="0" cy="219"/>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38" name="Text Box 18"/>
            <p:cNvSpPr txBox="1">
              <a:spLocks noChangeArrowheads="1"/>
            </p:cNvSpPr>
            <p:nvPr/>
          </p:nvSpPr>
          <p:spPr bwMode="auto">
            <a:xfrm>
              <a:off x="3154" y="1804"/>
              <a:ext cx="428" cy="220"/>
            </a:xfrm>
            <a:prstGeom prst="rect">
              <a:avLst/>
            </a:prstGeom>
            <a:noFill/>
            <a:ln w="9525">
              <a:noFill/>
              <a:miter lim="800000"/>
              <a:headEnd/>
              <a:tailEnd/>
            </a:ln>
          </p:spPr>
          <p:txBody>
            <a:bodyPr/>
            <a:lstStyle/>
            <a:p>
              <a:pPr algn="ctr"/>
              <a:r>
                <a:rPr lang="en-US" sz="1400" b="1">
                  <a:solidFill>
                    <a:schemeClr val="bg2"/>
                  </a:solidFill>
                </a:rPr>
                <a:t>Y</a:t>
              </a:r>
              <a:endParaRPr lang="en-US" sz="1400">
                <a:solidFill>
                  <a:schemeClr val="bg2"/>
                </a:solidFill>
              </a:endParaRPr>
            </a:p>
          </p:txBody>
        </p:sp>
        <p:sp>
          <p:nvSpPr>
            <p:cNvPr id="30739" name="Text Box 19"/>
            <p:cNvSpPr txBox="1">
              <a:spLocks noChangeArrowheads="1"/>
            </p:cNvSpPr>
            <p:nvPr/>
          </p:nvSpPr>
          <p:spPr bwMode="auto">
            <a:xfrm>
              <a:off x="4724" y="1804"/>
              <a:ext cx="429" cy="220"/>
            </a:xfrm>
            <a:prstGeom prst="rect">
              <a:avLst/>
            </a:prstGeom>
            <a:noFill/>
            <a:ln w="9525">
              <a:noFill/>
              <a:miter lim="800000"/>
              <a:headEnd/>
              <a:tailEnd/>
            </a:ln>
          </p:spPr>
          <p:txBody>
            <a:bodyPr/>
            <a:lstStyle/>
            <a:p>
              <a:r>
                <a:rPr lang="en-US" sz="1400" b="1">
                  <a:solidFill>
                    <a:schemeClr val="bg2"/>
                  </a:solidFill>
                </a:rPr>
                <a:t>N</a:t>
              </a:r>
              <a:endParaRPr lang="en-US" sz="1400">
                <a:solidFill>
                  <a:schemeClr val="bg2"/>
                </a:solidFill>
              </a:endParaRPr>
            </a:p>
          </p:txBody>
        </p:sp>
        <p:sp>
          <p:nvSpPr>
            <p:cNvPr id="30740" name="AutoShape 20"/>
            <p:cNvSpPr>
              <a:spLocks noChangeArrowheads="1"/>
            </p:cNvSpPr>
            <p:nvPr/>
          </p:nvSpPr>
          <p:spPr bwMode="auto">
            <a:xfrm>
              <a:off x="3737" y="720"/>
              <a:ext cx="714" cy="293"/>
            </a:xfrm>
            <a:prstGeom prst="flowChartTerminator">
              <a:avLst/>
            </a:prstGeom>
            <a:solidFill>
              <a:srgbClr val="FFFF99"/>
            </a:solidFill>
            <a:ln w="9525">
              <a:solidFill>
                <a:srgbClr val="000000"/>
              </a:solidFill>
              <a:miter lim="800000"/>
              <a:headEnd/>
              <a:tailEnd/>
            </a:ln>
          </p:spPr>
          <p:txBody>
            <a:bodyPr/>
            <a:lstStyle/>
            <a:p>
              <a:r>
                <a:rPr lang="en-US" sz="1400" b="1">
                  <a:solidFill>
                    <a:schemeClr val="bg2"/>
                  </a:solidFill>
                </a:rPr>
                <a:t>START</a:t>
              </a:r>
              <a:endParaRPr lang="en-US" sz="1400">
                <a:solidFill>
                  <a:schemeClr val="bg2"/>
                </a:solidFill>
              </a:endParaRPr>
            </a:p>
          </p:txBody>
        </p:sp>
        <p:sp>
          <p:nvSpPr>
            <p:cNvPr id="30741" name="Line 21"/>
            <p:cNvSpPr>
              <a:spLocks noChangeShapeType="1"/>
            </p:cNvSpPr>
            <p:nvPr/>
          </p:nvSpPr>
          <p:spPr bwMode="auto">
            <a:xfrm>
              <a:off x="4094" y="1013"/>
              <a:ext cx="0" cy="183"/>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42" name="AutoShape 22"/>
            <p:cNvSpPr>
              <a:spLocks noChangeArrowheads="1"/>
            </p:cNvSpPr>
            <p:nvPr/>
          </p:nvSpPr>
          <p:spPr bwMode="auto">
            <a:xfrm>
              <a:off x="3154" y="1214"/>
              <a:ext cx="1847" cy="348"/>
            </a:xfrm>
            <a:prstGeom prst="flowChartInputOutput">
              <a:avLst/>
            </a:prstGeom>
            <a:solidFill>
              <a:srgbClr val="FFFF99"/>
            </a:solidFill>
            <a:ln w="9525">
              <a:solidFill>
                <a:srgbClr val="000000"/>
              </a:solidFill>
              <a:miter lim="800000"/>
              <a:headEnd/>
              <a:tailEnd/>
            </a:ln>
          </p:spPr>
          <p:txBody>
            <a:bodyPr/>
            <a:lstStyle/>
            <a:p>
              <a:pPr algn="ctr"/>
              <a:r>
                <a:rPr lang="en-US" sz="1400" b="1" dirty="0">
                  <a:solidFill>
                    <a:schemeClr val="bg2"/>
                  </a:solidFill>
                </a:rPr>
                <a:t>Input</a:t>
              </a:r>
            </a:p>
            <a:p>
              <a:pPr algn="ctr"/>
              <a:r>
                <a:rPr lang="en-US" sz="1400" b="1" dirty="0">
                  <a:solidFill>
                    <a:schemeClr val="bg2"/>
                  </a:solidFill>
                </a:rPr>
                <a:t>VALUE1,VALUE2</a:t>
              </a:r>
              <a:endParaRPr lang="en-US" sz="1400" dirty="0">
                <a:solidFill>
                  <a:schemeClr val="bg2"/>
                </a:solidFill>
              </a:endParaRPr>
            </a:p>
          </p:txBody>
        </p:sp>
        <p:sp>
          <p:nvSpPr>
            <p:cNvPr id="30743" name="Line 23"/>
            <p:cNvSpPr>
              <a:spLocks noChangeShapeType="1"/>
            </p:cNvSpPr>
            <p:nvPr/>
          </p:nvSpPr>
          <p:spPr bwMode="auto">
            <a:xfrm>
              <a:off x="4082" y="1562"/>
              <a:ext cx="0" cy="183"/>
            </a:xfrm>
            <a:prstGeom prst="line">
              <a:avLst/>
            </a:prstGeom>
            <a:noFill/>
            <a:ln w="9525">
              <a:solidFill>
                <a:srgbClr val="000000"/>
              </a:solidFill>
              <a:round/>
              <a:headEnd/>
              <a:tailEnd type="triangle" w="med" len="med"/>
            </a:ln>
          </p:spPr>
          <p:txBody>
            <a:bodyPr/>
            <a:lstStyle/>
            <a:p>
              <a:endParaRPr lang="en-US">
                <a:solidFill>
                  <a:schemeClr val="bg2"/>
                </a:solidFill>
              </a:endParaRPr>
            </a:p>
          </p:txBody>
        </p:sp>
        <p:sp>
          <p:nvSpPr>
            <p:cNvPr id="30744" name="AutoShape 24"/>
            <p:cNvSpPr>
              <a:spLocks noChangeArrowheads="1"/>
            </p:cNvSpPr>
            <p:nvPr/>
          </p:nvSpPr>
          <p:spPr bwMode="auto">
            <a:xfrm>
              <a:off x="4401" y="2473"/>
              <a:ext cx="1071" cy="220"/>
            </a:xfrm>
            <a:prstGeom prst="flowChartProcess">
              <a:avLst/>
            </a:prstGeom>
            <a:solidFill>
              <a:srgbClr val="FFFF99"/>
            </a:solidFill>
            <a:ln w="9525">
              <a:solidFill>
                <a:srgbClr val="000000"/>
              </a:solidFill>
              <a:miter lim="800000"/>
              <a:headEnd/>
              <a:tailEnd/>
            </a:ln>
          </p:spPr>
          <p:txBody>
            <a:bodyPr/>
            <a:lstStyle/>
            <a:p>
              <a:r>
                <a:rPr lang="en-US" sz="1400" b="1">
                  <a:solidFill>
                    <a:schemeClr val="bg2"/>
                  </a:solidFill>
                </a:rPr>
                <a:t>MAX </a:t>
              </a:r>
              <a:r>
                <a:rPr lang="en-US">
                  <a:solidFill>
                    <a:schemeClr val="bg2"/>
                  </a:solidFill>
                  <a:sym typeface="Symbol" pitchFamily="18" charset="2"/>
                </a:rPr>
                <a:t></a:t>
              </a:r>
              <a:r>
                <a:rPr lang="en-US" sz="1400" b="1">
                  <a:solidFill>
                    <a:schemeClr val="bg2"/>
                  </a:solidFill>
                </a:rPr>
                <a:t> VALUE2</a:t>
              </a:r>
              <a:endParaRPr lang="en-US" sz="1400" b="1">
                <a:solidFill>
                  <a:schemeClr val="bg2"/>
                </a:solidFill>
                <a:latin typeface="TimesNewRomanPSMT" charset="0"/>
              </a:endParaRPr>
            </a:p>
            <a:p>
              <a:endParaRPr lang="en-US" sz="1400">
                <a:solidFill>
                  <a:schemeClr val="bg2"/>
                </a:solidFill>
              </a:endParaRPr>
            </a:p>
          </p:txBody>
        </p:sp>
        <p:sp>
          <p:nvSpPr>
            <p:cNvPr id="30745" name="Text Box 25"/>
            <p:cNvSpPr txBox="1">
              <a:spLocks noChangeArrowheads="1"/>
            </p:cNvSpPr>
            <p:nvPr/>
          </p:nvSpPr>
          <p:spPr bwMode="auto">
            <a:xfrm>
              <a:off x="3443" y="1872"/>
              <a:ext cx="1357" cy="367"/>
            </a:xfrm>
            <a:prstGeom prst="rect">
              <a:avLst/>
            </a:prstGeom>
            <a:noFill/>
            <a:ln w="9525">
              <a:noFill/>
              <a:miter lim="800000"/>
              <a:headEnd/>
              <a:tailEnd/>
            </a:ln>
          </p:spPr>
          <p:txBody>
            <a:bodyPr/>
            <a:lstStyle/>
            <a:p>
              <a:pPr algn="ctr"/>
              <a:r>
                <a:rPr lang="en-US" sz="1100" b="1">
                  <a:solidFill>
                    <a:schemeClr val="bg2"/>
                  </a:solidFill>
                </a:rPr>
                <a:t>is</a:t>
              </a:r>
            </a:p>
            <a:p>
              <a:pPr algn="ctr"/>
              <a:r>
                <a:rPr lang="en-US" sz="1100" b="1">
                  <a:solidFill>
                    <a:schemeClr val="bg2"/>
                  </a:solidFill>
                </a:rPr>
                <a:t>VALUE1&gt;VALUE2</a:t>
              </a:r>
            </a:p>
          </p:txBody>
        </p:sp>
      </p:grpSp>
      <p:sp>
        <p:nvSpPr>
          <p:cNvPr id="25" name="AutoShape 22"/>
          <p:cNvSpPr>
            <a:spLocks noChangeArrowheads="1"/>
          </p:cNvSpPr>
          <p:nvPr/>
        </p:nvSpPr>
        <p:spPr bwMode="auto">
          <a:xfrm>
            <a:off x="2286000" y="5257800"/>
            <a:ext cx="4572000" cy="762000"/>
          </a:xfrm>
          <a:prstGeom prst="flowChartInputOutput">
            <a:avLst/>
          </a:prstGeom>
          <a:solidFill>
            <a:srgbClr val="FFFF99"/>
          </a:solidFill>
          <a:ln w="9525">
            <a:solidFill>
              <a:srgbClr val="000000"/>
            </a:solidFill>
            <a:miter lim="800000"/>
            <a:headEnd/>
            <a:tailEnd/>
          </a:ln>
        </p:spPr>
        <p:txBody>
          <a:bodyPr/>
          <a:lstStyle/>
          <a:p>
            <a:pPr algn="ctr"/>
            <a:r>
              <a:rPr lang="en-US" sz="1400" b="1" dirty="0" smtClean="0">
                <a:solidFill>
                  <a:schemeClr val="bg2"/>
                </a:solidFill>
              </a:rPr>
              <a:t>Pint “largest value is “, max</a:t>
            </a:r>
            <a:endParaRPr lang="en-US" sz="1400" dirty="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n-US"/>
              <a:t>NESTED IFS </a:t>
            </a:r>
          </a:p>
        </p:txBody>
      </p:sp>
      <p:sp>
        <p:nvSpPr>
          <p:cNvPr id="31747" name="Rectangle 3"/>
          <p:cNvSpPr>
            <a:spLocks noGrp="1" noChangeArrowheads="1"/>
          </p:cNvSpPr>
          <p:nvPr>
            <p:ph type="body" idx="1"/>
          </p:nvPr>
        </p:nvSpPr>
        <p:spPr/>
        <p:txBody>
          <a:bodyPr/>
          <a:lstStyle/>
          <a:p>
            <a:r>
              <a:rPr lang="en-US"/>
              <a:t>One of the alternatives within an IF–THEN–ELSE statement</a:t>
            </a:r>
          </a:p>
          <a:p>
            <a:pPr lvl="1"/>
            <a:r>
              <a:rPr lang="en-US"/>
              <a:t>may involve further</a:t>
            </a:r>
            <a:r>
              <a:rPr lang="en-US" b="1" i="1"/>
              <a:t> </a:t>
            </a:r>
            <a:r>
              <a:rPr lang="en-US"/>
              <a:t>IF–THEN–ELSE statement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a:t>Example 6</a:t>
            </a:r>
          </a:p>
        </p:txBody>
      </p:sp>
      <p:sp>
        <p:nvSpPr>
          <p:cNvPr id="32771" name="Rectangle 3"/>
          <p:cNvSpPr>
            <a:spLocks noGrp="1" noChangeArrowheads="1"/>
          </p:cNvSpPr>
          <p:nvPr>
            <p:ph type="body" idx="1"/>
          </p:nvPr>
        </p:nvSpPr>
        <p:spPr/>
        <p:txBody>
          <a:bodyPr/>
          <a:lstStyle/>
          <a:p>
            <a:r>
              <a:rPr lang="en-US"/>
              <a:t>Write an algorithm that reads </a:t>
            </a:r>
            <a:r>
              <a:rPr lang="en-US" b="1"/>
              <a:t>three</a:t>
            </a:r>
            <a:r>
              <a:rPr lang="en-US"/>
              <a:t> numbers and prints the value of the largest number.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1066800"/>
          </a:xfrm>
        </p:spPr>
        <p:txBody>
          <a:bodyPr/>
          <a:lstStyle/>
          <a:p>
            <a:pPr algn="ctr"/>
            <a:r>
              <a:rPr lang="en-US"/>
              <a:t>Example 6</a:t>
            </a:r>
          </a:p>
        </p:txBody>
      </p:sp>
      <p:sp>
        <p:nvSpPr>
          <p:cNvPr id="33795" name="Rectangle 3"/>
          <p:cNvSpPr>
            <a:spLocks noGrp="1" noChangeArrowheads="1"/>
          </p:cNvSpPr>
          <p:nvPr>
            <p:ph type="body" idx="1"/>
          </p:nvPr>
        </p:nvSpPr>
        <p:spPr>
          <a:xfrm>
            <a:off x="457200" y="1600200"/>
            <a:ext cx="8229600" cy="4648200"/>
          </a:xfrm>
        </p:spPr>
        <p:txBody>
          <a:bodyPr/>
          <a:lstStyle/>
          <a:p>
            <a:pPr>
              <a:lnSpc>
                <a:spcPct val="80000"/>
              </a:lnSpc>
              <a:buFont typeface="Wingdings" pitchFamily="2" charset="2"/>
              <a:buNone/>
            </a:pPr>
            <a:r>
              <a:rPr lang="en-US" sz="2000" b="1"/>
              <a:t>Step 1:  </a:t>
            </a:r>
            <a:r>
              <a:rPr lang="en-US" sz="2000" b="1" i="1"/>
              <a:t>Input</a:t>
            </a:r>
            <a:r>
              <a:rPr lang="en-US" sz="2000" b="1"/>
              <a:t> 	N1, N2, N3</a:t>
            </a:r>
          </a:p>
          <a:p>
            <a:pPr>
              <a:lnSpc>
                <a:spcPct val="80000"/>
              </a:lnSpc>
              <a:buFont typeface="Wingdings" pitchFamily="2" charset="2"/>
              <a:buNone/>
            </a:pPr>
            <a:r>
              <a:rPr lang="en-US" sz="2000" b="1"/>
              <a:t>Step 2:  </a:t>
            </a:r>
            <a:r>
              <a:rPr lang="en-US" sz="2000" b="1" i="1"/>
              <a:t>if (</a:t>
            </a:r>
            <a:r>
              <a:rPr lang="en-US" sz="2000" b="1"/>
              <a:t>N1&gt;N2) </a:t>
            </a:r>
            <a:r>
              <a:rPr lang="en-US" sz="2000" b="1" i="1"/>
              <a:t>then</a:t>
            </a:r>
          </a:p>
          <a:p>
            <a:pPr>
              <a:lnSpc>
                <a:spcPct val="80000"/>
              </a:lnSpc>
              <a:buFont typeface="Wingdings" pitchFamily="2" charset="2"/>
              <a:buNone/>
            </a:pPr>
            <a:r>
              <a:rPr lang="en-US" sz="2000" b="1" i="1"/>
              <a:t>		       if (</a:t>
            </a:r>
            <a:r>
              <a:rPr lang="en-US" sz="2000" b="1"/>
              <a:t>N1&gt;N3) </a:t>
            </a:r>
            <a:r>
              <a:rPr lang="en-US" sz="2000" b="1" i="1"/>
              <a:t>then  </a:t>
            </a:r>
          </a:p>
          <a:p>
            <a:pPr>
              <a:lnSpc>
                <a:spcPct val="80000"/>
              </a:lnSpc>
              <a:buFont typeface="Wingdings" pitchFamily="2" charset="2"/>
              <a:buNone/>
            </a:pPr>
            <a:r>
              <a:rPr lang="en-US" sz="2000" b="1"/>
              <a:t>			 MAX </a:t>
            </a:r>
            <a:r>
              <a:rPr lang="en-US" sz="1600"/>
              <a:t> </a:t>
            </a:r>
            <a:r>
              <a:rPr lang="en-US" sz="1600">
                <a:sym typeface="Symbol" pitchFamily="18" charset="2"/>
              </a:rPr>
              <a:t></a:t>
            </a:r>
            <a:r>
              <a:rPr lang="en-US" sz="2000" b="1"/>
              <a:t> N1	[N1&gt;N2, N1&gt;N3]</a:t>
            </a:r>
          </a:p>
          <a:p>
            <a:pPr>
              <a:lnSpc>
                <a:spcPct val="80000"/>
              </a:lnSpc>
              <a:buFont typeface="Wingdings" pitchFamily="2" charset="2"/>
              <a:buNone/>
            </a:pPr>
            <a:r>
              <a:rPr lang="en-US" sz="2000" b="1" i="1"/>
              <a:t>		      else</a:t>
            </a:r>
            <a:r>
              <a:rPr lang="en-US" sz="2000" b="1"/>
              <a:t>   </a:t>
            </a:r>
          </a:p>
          <a:p>
            <a:pPr>
              <a:lnSpc>
                <a:spcPct val="80000"/>
              </a:lnSpc>
              <a:buFont typeface="Wingdings" pitchFamily="2" charset="2"/>
              <a:buNone/>
            </a:pPr>
            <a:r>
              <a:rPr lang="en-US" sz="2000" b="1"/>
              <a:t>			 MAX </a:t>
            </a:r>
            <a:r>
              <a:rPr lang="en-US" sz="1600"/>
              <a:t> </a:t>
            </a:r>
            <a:r>
              <a:rPr lang="en-US" sz="1600">
                <a:sym typeface="Symbol" pitchFamily="18" charset="2"/>
              </a:rPr>
              <a:t></a:t>
            </a:r>
            <a:r>
              <a:rPr lang="en-US" sz="2000" b="1"/>
              <a:t> N3	[N3&gt;N1&gt;N2]</a:t>
            </a:r>
          </a:p>
          <a:p>
            <a:pPr>
              <a:lnSpc>
                <a:spcPct val="80000"/>
              </a:lnSpc>
              <a:buFont typeface="Wingdings" pitchFamily="2" charset="2"/>
              <a:buNone/>
            </a:pPr>
            <a:r>
              <a:rPr lang="en-US" sz="2000" b="1" i="1"/>
              <a:t>		     endif</a:t>
            </a:r>
          </a:p>
          <a:p>
            <a:pPr>
              <a:lnSpc>
                <a:spcPct val="80000"/>
              </a:lnSpc>
              <a:buFont typeface="Wingdings" pitchFamily="2" charset="2"/>
              <a:buNone/>
            </a:pPr>
            <a:r>
              <a:rPr lang="en-US" sz="2000" b="1" i="1"/>
              <a:t>		else  	</a:t>
            </a:r>
          </a:p>
          <a:p>
            <a:pPr>
              <a:lnSpc>
                <a:spcPct val="80000"/>
              </a:lnSpc>
              <a:buFont typeface="Wingdings" pitchFamily="2" charset="2"/>
              <a:buNone/>
            </a:pPr>
            <a:r>
              <a:rPr lang="en-US" sz="2000" b="1" i="1"/>
              <a:t> 		      if (</a:t>
            </a:r>
            <a:r>
              <a:rPr lang="en-US" sz="2000" b="1"/>
              <a:t>N2&gt;N3) </a:t>
            </a:r>
            <a:r>
              <a:rPr lang="en-US" sz="2000" b="1" i="1"/>
              <a:t>then  </a:t>
            </a:r>
          </a:p>
          <a:p>
            <a:pPr>
              <a:lnSpc>
                <a:spcPct val="80000"/>
              </a:lnSpc>
              <a:buFont typeface="Wingdings" pitchFamily="2" charset="2"/>
              <a:buNone/>
            </a:pPr>
            <a:r>
              <a:rPr lang="en-US" sz="2000" b="1"/>
              <a:t>			 MAX </a:t>
            </a:r>
            <a:r>
              <a:rPr lang="en-US" sz="1600"/>
              <a:t> </a:t>
            </a:r>
            <a:r>
              <a:rPr lang="en-US" sz="1600">
                <a:sym typeface="Symbol" pitchFamily="18" charset="2"/>
              </a:rPr>
              <a:t></a:t>
            </a:r>
            <a:r>
              <a:rPr lang="en-US" sz="2000" b="1"/>
              <a:t> N2	[N2&gt;N1, N2&gt;N3]</a:t>
            </a:r>
          </a:p>
          <a:p>
            <a:pPr>
              <a:lnSpc>
                <a:spcPct val="80000"/>
              </a:lnSpc>
              <a:buFont typeface="Wingdings" pitchFamily="2" charset="2"/>
              <a:buNone/>
            </a:pPr>
            <a:r>
              <a:rPr lang="en-US" sz="2000" b="1"/>
              <a:t>		     </a:t>
            </a:r>
            <a:r>
              <a:rPr lang="en-US" sz="2000" b="1" i="1"/>
              <a:t>else</a:t>
            </a:r>
            <a:r>
              <a:rPr lang="en-US" sz="2000" b="1"/>
              <a:t>   </a:t>
            </a:r>
          </a:p>
          <a:p>
            <a:pPr>
              <a:lnSpc>
                <a:spcPct val="80000"/>
              </a:lnSpc>
              <a:buFont typeface="Wingdings" pitchFamily="2" charset="2"/>
              <a:buNone/>
            </a:pPr>
            <a:r>
              <a:rPr lang="en-US" sz="2000" b="1"/>
              <a:t>			 MAX</a:t>
            </a:r>
            <a:r>
              <a:rPr lang="en-US" sz="1600"/>
              <a:t> </a:t>
            </a:r>
            <a:r>
              <a:rPr lang="en-US" sz="1600">
                <a:sym typeface="Symbol" pitchFamily="18" charset="2"/>
              </a:rPr>
              <a:t></a:t>
            </a:r>
            <a:r>
              <a:rPr lang="en-US" sz="2000" b="1"/>
              <a:t> N3	[N3&gt;N2&gt;N1]</a:t>
            </a:r>
          </a:p>
          <a:p>
            <a:pPr>
              <a:lnSpc>
                <a:spcPct val="80000"/>
              </a:lnSpc>
              <a:buFont typeface="Wingdings" pitchFamily="2" charset="2"/>
              <a:buNone/>
            </a:pPr>
            <a:r>
              <a:rPr lang="en-US" sz="2000" b="1" i="1"/>
              <a:t>		    endif</a:t>
            </a:r>
          </a:p>
          <a:p>
            <a:pPr>
              <a:lnSpc>
                <a:spcPct val="80000"/>
              </a:lnSpc>
              <a:buFont typeface="Wingdings" pitchFamily="2" charset="2"/>
              <a:buNone/>
            </a:pPr>
            <a:r>
              <a:rPr lang="en-US" sz="2000" b="1" i="1"/>
              <a:t>		endif</a:t>
            </a:r>
            <a:endParaRPr lang="en-US" sz="2000" b="1"/>
          </a:p>
          <a:p>
            <a:pPr>
              <a:lnSpc>
                <a:spcPct val="80000"/>
              </a:lnSpc>
              <a:buFont typeface="Wingdings" pitchFamily="2" charset="2"/>
              <a:buNone/>
            </a:pPr>
            <a:r>
              <a:rPr lang="en-US" sz="2000" b="1"/>
              <a:t>Step 3: </a:t>
            </a:r>
            <a:r>
              <a:rPr lang="en-US" sz="2000" b="1" i="1"/>
              <a:t>Print “The largest number is”, MAX</a:t>
            </a:r>
            <a:endParaRPr lang="en-US" sz="2000"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a:t>Example 6</a:t>
            </a:r>
          </a:p>
        </p:txBody>
      </p:sp>
      <p:sp>
        <p:nvSpPr>
          <p:cNvPr id="34819" name="Rectangle 3"/>
          <p:cNvSpPr>
            <a:spLocks noGrp="1" noChangeArrowheads="1"/>
          </p:cNvSpPr>
          <p:nvPr>
            <p:ph type="body" idx="1"/>
          </p:nvPr>
        </p:nvSpPr>
        <p:spPr/>
        <p:txBody>
          <a:bodyPr/>
          <a:lstStyle/>
          <a:p>
            <a:r>
              <a:rPr lang="en-US" b="1"/>
              <a:t>Flowchart: Draw the flowchart of the above Algorithm.</a:t>
            </a:r>
            <a:r>
              <a:rPr lang="en-US"/>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a:t>
            </a:r>
            <a:endParaRPr lang="en-US" dirty="0"/>
          </a:p>
        </p:txBody>
      </p:sp>
      <p:sp>
        <p:nvSpPr>
          <p:cNvPr id="3" name="Content Placeholder 2"/>
          <p:cNvSpPr>
            <a:spLocks noGrp="1"/>
          </p:cNvSpPr>
          <p:nvPr>
            <p:ph idx="1"/>
          </p:nvPr>
        </p:nvSpPr>
        <p:spPr/>
        <p:txBody>
          <a:bodyPr/>
          <a:lstStyle/>
          <a:p>
            <a:r>
              <a:rPr lang="en-US" dirty="0" smtClean="0"/>
              <a:t> A loop is a series of commands that will continue to repeat over and over again until a condition is met. For example, you want print your names for five times. Instead of keep five output statement you can have loop statement and one input statement</a:t>
            </a:r>
            <a:endParaRPr lang="en-US" dirty="0"/>
          </a:p>
        </p:txBody>
      </p:sp>
      <p:pic>
        <p:nvPicPr>
          <p:cNvPr id="4" name="Picture 3" descr="images (1).jpg"/>
          <p:cNvPicPr>
            <a:picLocks noChangeAspect="1"/>
          </p:cNvPicPr>
          <p:nvPr/>
        </p:nvPicPr>
        <p:blipFill>
          <a:blip r:embed="rId2"/>
          <a:stretch>
            <a:fillRect/>
          </a:stretch>
        </p:blipFill>
        <p:spPr>
          <a:xfrm>
            <a:off x="7467600" y="0"/>
            <a:ext cx="1676400" cy="1950427"/>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to print your name for five times</a:t>
            </a:r>
            <a:endParaRPr lang="en-US" dirty="0"/>
          </a:p>
        </p:txBody>
      </p:sp>
      <p:sp>
        <p:nvSpPr>
          <p:cNvPr id="3" name="Content Placeholder 2"/>
          <p:cNvSpPr>
            <a:spLocks noGrp="1"/>
          </p:cNvSpPr>
          <p:nvPr>
            <p:ph idx="1"/>
          </p:nvPr>
        </p:nvSpPr>
        <p:spPr/>
        <p:txBody>
          <a:bodyPr/>
          <a:lstStyle/>
          <a:p>
            <a:r>
              <a:rPr lang="en-US" dirty="0" smtClean="0"/>
              <a:t>Step 1 : count=1</a:t>
            </a:r>
          </a:p>
          <a:p>
            <a:r>
              <a:rPr lang="en-US" dirty="0" smtClean="0"/>
              <a:t>Step 2: while (count &lt;=5)</a:t>
            </a:r>
          </a:p>
          <a:p>
            <a:pPr lvl="1"/>
            <a:r>
              <a:rPr lang="en-US" dirty="0" smtClean="0"/>
              <a:t>2.a	print “</a:t>
            </a:r>
            <a:r>
              <a:rPr lang="en-US" dirty="0" err="1" smtClean="0"/>
              <a:t>yourname</a:t>
            </a:r>
            <a:r>
              <a:rPr lang="en-US" dirty="0" smtClean="0"/>
              <a:t>”</a:t>
            </a:r>
          </a:p>
          <a:p>
            <a:pPr lvl="1"/>
            <a:r>
              <a:rPr lang="en-US" dirty="0" smtClean="0"/>
              <a:t>2.b	count=count+1</a:t>
            </a:r>
          </a:p>
          <a:p>
            <a:pPr lvl="3"/>
            <a:r>
              <a:rPr lang="en-US" dirty="0" smtClean="0"/>
              <a:t>[end of while]</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Flowcharts to print your name 5 times</a:t>
            </a:r>
            <a:endParaRPr lang="en-US" dirty="0"/>
          </a:p>
        </p:txBody>
      </p:sp>
      <p:sp>
        <p:nvSpPr>
          <p:cNvPr id="5" name="Flowchart: Terminator 4"/>
          <p:cNvSpPr/>
          <p:nvPr/>
        </p:nvSpPr>
        <p:spPr bwMode="auto">
          <a:xfrm>
            <a:off x="3505200" y="1600200"/>
            <a:ext cx="1219200" cy="457200"/>
          </a:xfrm>
          <a:prstGeom prst="flowChartTermina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Start</a:t>
            </a:r>
          </a:p>
        </p:txBody>
      </p:sp>
      <p:sp>
        <p:nvSpPr>
          <p:cNvPr id="6" name="Flowchart: Process 5"/>
          <p:cNvSpPr/>
          <p:nvPr/>
        </p:nvSpPr>
        <p:spPr bwMode="auto">
          <a:xfrm>
            <a:off x="3581400" y="2438400"/>
            <a:ext cx="1143000" cy="381000"/>
          </a:xfrm>
          <a:prstGeom prst="flowChartProces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Count=1</a:t>
            </a:r>
          </a:p>
        </p:txBody>
      </p:sp>
      <p:sp>
        <p:nvSpPr>
          <p:cNvPr id="7" name="Flowchart: Decision 6"/>
          <p:cNvSpPr/>
          <p:nvPr/>
        </p:nvSpPr>
        <p:spPr bwMode="auto">
          <a:xfrm>
            <a:off x="2667000" y="3048000"/>
            <a:ext cx="3048000" cy="838200"/>
          </a:xfrm>
          <a:prstGeom prst="flowChartDecis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Count</a:t>
            </a:r>
            <a:r>
              <a:rPr kumimoji="0" lang="en-US" sz="1800" b="0" i="0" u="none" strike="noStrike" cap="none" normalizeH="0" dirty="0" smtClean="0">
                <a:ln>
                  <a:noFill/>
                </a:ln>
                <a:solidFill>
                  <a:schemeClr val="tx1"/>
                </a:solidFill>
                <a:effectLst/>
                <a:latin typeface="Arial" pitchFamily="34" charset="0"/>
              </a:rPr>
              <a:t> &lt;=</a:t>
            </a:r>
            <a:r>
              <a:rPr kumimoji="0" lang="en-US" sz="1800" b="0" i="0" u="none" strike="noStrike" cap="none" normalizeH="0" baseline="0" dirty="0" smtClean="0">
                <a:ln>
                  <a:noFill/>
                </a:ln>
                <a:solidFill>
                  <a:schemeClr val="tx1"/>
                </a:solidFill>
                <a:effectLst/>
                <a:latin typeface="Arial" pitchFamily="34" charset="0"/>
              </a:rPr>
              <a:t>5</a:t>
            </a:r>
          </a:p>
        </p:txBody>
      </p:sp>
      <p:sp>
        <p:nvSpPr>
          <p:cNvPr id="8" name="Flowchart: Data 7"/>
          <p:cNvSpPr/>
          <p:nvPr/>
        </p:nvSpPr>
        <p:spPr bwMode="auto">
          <a:xfrm>
            <a:off x="2362200" y="4114800"/>
            <a:ext cx="3505200" cy="609600"/>
          </a:xfrm>
          <a:prstGeom prst="flowChartInputOutp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Print “your name”</a:t>
            </a:r>
          </a:p>
        </p:txBody>
      </p:sp>
      <p:sp>
        <p:nvSpPr>
          <p:cNvPr id="9" name="Flowchart: Process 8"/>
          <p:cNvSpPr/>
          <p:nvPr/>
        </p:nvSpPr>
        <p:spPr bwMode="auto">
          <a:xfrm>
            <a:off x="2895600" y="5105400"/>
            <a:ext cx="2286000" cy="381000"/>
          </a:xfrm>
          <a:prstGeom prst="flowChartProces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Count = count+1</a:t>
            </a:r>
          </a:p>
        </p:txBody>
      </p:sp>
      <p:cxnSp>
        <p:nvCxnSpPr>
          <p:cNvPr id="13" name="Straight Arrow Connector 12"/>
          <p:cNvCxnSpPr>
            <a:stCxn id="5" idx="2"/>
            <a:endCxn id="6" idx="0"/>
          </p:cNvCxnSpPr>
          <p:nvPr/>
        </p:nvCxnSpPr>
        <p:spPr bwMode="auto">
          <a:xfrm rot="16200000" flipH="1">
            <a:off x="3943350" y="2228850"/>
            <a:ext cx="381000" cy="38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a:endCxn id="7" idx="0"/>
          </p:cNvCxnSpPr>
          <p:nvPr/>
        </p:nvCxnSpPr>
        <p:spPr bwMode="auto">
          <a:xfrm rot="5400000">
            <a:off x="4038600" y="28956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a:stCxn id="7" idx="2"/>
          </p:cNvCxnSpPr>
          <p:nvPr/>
        </p:nvCxnSpPr>
        <p:spPr bwMode="auto">
          <a:xfrm rot="5400000">
            <a:off x="4057650" y="3981450"/>
            <a:ext cx="228600" cy="38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rot="16200000" flipH="1">
            <a:off x="3867150" y="4895850"/>
            <a:ext cx="381000" cy="38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rot="5400000">
            <a:off x="3695700" y="5753100"/>
            <a:ext cx="3810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3886200" y="5943600"/>
            <a:ext cx="2743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rot="16200000" flipH="1">
            <a:off x="4095750" y="2381250"/>
            <a:ext cx="381000" cy="38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5400000" flipH="1" flipV="1">
            <a:off x="5181600" y="4495800"/>
            <a:ext cx="2895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rot="10800000">
            <a:off x="4191000" y="2895600"/>
            <a:ext cx="25146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a:xfrm>
            <a:off x="2971800" y="3733800"/>
            <a:ext cx="609600" cy="369332"/>
          </a:xfrm>
          <a:prstGeom prst="rect">
            <a:avLst/>
          </a:prstGeom>
          <a:noFill/>
          <a:ln>
            <a:noFill/>
          </a:ln>
        </p:spPr>
        <p:txBody>
          <a:bodyPr wrap="square" rtlCol="0">
            <a:spAutoFit/>
          </a:bodyPr>
          <a:lstStyle/>
          <a:p>
            <a:r>
              <a:rPr lang="en-US" dirty="0" smtClean="0"/>
              <a:t>yes</a:t>
            </a:r>
            <a:endParaRPr lang="en-US" dirty="0"/>
          </a:p>
        </p:txBody>
      </p:sp>
      <p:cxnSp>
        <p:nvCxnSpPr>
          <p:cNvPr id="37" name="Straight Arrow Connector 36"/>
          <p:cNvCxnSpPr/>
          <p:nvPr/>
        </p:nvCxnSpPr>
        <p:spPr bwMode="auto">
          <a:xfrm rot="10800000">
            <a:off x="1371600" y="35052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Flowchart: Terminator 39"/>
          <p:cNvSpPr/>
          <p:nvPr/>
        </p:nvSpPr>
        <p:spPr bwMode="auto">
          <a:xfrm>
            <a:off x="762000" y="4114800"/>
            <a:ext cx="1219200" cy="457200"/>
          </a:xfrm>
          <a:prstGeom prst="flowChartTermina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Start</a:t>
            </a:r>
          </a:p>
        </p:txBody>
      </p:sp>
      <p:cxnSp>
        <p:nvCxnSpPr>
          <p:cNvPr id="41" name="Straight Arrow Connector 40"/>
          <p:cNvCxnSpPr>
            <a:endCxn id="40" idx="0"/>
          </p:cNvCxnSpPr>
          <p:nvPr/>
        </p:nvCxnSpPr>
        <p:spPr bwMode="auto">
          <a:xfrm rot="5400000">
            <a:off x="1066800" y="3810000"/>
            <a:ext cx="609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3" name="TextBox 42"/>
          <p:cNvSpPr txBox="1"/>
          <p:nvPr/>
        </p:nvSpPr>
        <p:spPr>
          <a:xfrm>
            <a:off x="2057400" y="3048000"/>
            <a:ext cx="609600" cy="369332"/>
          </a:xfrm>
          <a:prstGeom prst="rect">
            <a:avLst/>
          </a:prstGeom>
          <a:noFill/>
          <a:ln>
            <a:noFill/>
          </a:ln>
        </p:spPr>
        <p:txBody>
          <a:bodyPr wrap="square" rtlCol="0">
            <a:spAutoFit/>
          </a:bodyPr>
          <a:lstStyle/>
          <a:p>
            <a:r>
              <a:rPr lang="en-US" dirty="0" smtClean="0"/>
              <a:t>no</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on loop</a:t>
            </a:r>
            <a:endParaRPr lang="en-US" dirty="0"/>
          </a:p>
        </p:txBody>
      </p:sp>
      <p:sp>
        <p:nvSpPr>
          <p:cNvPr id="3" name="Content Placeholder 2"/>
          <p:cNvSpPr>
            <a:spLocks noGrp="1"/>
          </p:cNvSpPr>
          <p:nvPr>
            <p:ph idx="1"/>
          </p:nvPr>
        </p:nvSpPr>
        <p:spPr/>
        <p:txBody>
          <a:bodyPr/>
          <a:lstStyle/>
          <a:p>
            <a:r>
              <a:rPr lang="en-US" dirty="0" smtClean="0"/>
              <a:t>Write an algorithm and draw a flowchart to print 1 to 100 using loop</a:t>
            </a:r>
          </a:p>
          <a:p>
            <a:r>
              <a:rPr lang="en-US" dirty="0" smtClean="0"/>
              <a:t>Write an algorithm and draw a flowchart to print all even number between 50 to 100 using loop</a:t>
            </a:r>
          </a:p>
          <a:p>
            <a:r>
              <a:rPr lang="en-US" dirty="0" smtClean="0"/>
              <a:t>Write an algorithm and draw a flowchart to print 40 to 10 in reverse order using loop (40 39 38…………………..10)</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images (2).jpg"/>
          <p:cNvPicPr>
            <a:picLocks noChangeAspect="1"/>
          </p:cNvPicPr>
          <p:nvPr/>
        </p:nvPicPr>
        <p:blipFill>
          <a:blip r:embed="rId2"/>
          <a:stretch>
            <a:fillRect/>
          </a:stretch>
        </p:blipFill>
        <p:spPr>
          <a:xfrm>
            <a:off x="0" y="0"/>
            <a:ext cx="4990306" cy="3810000"/>
          </a:xfrm>
          <a:prstGeom prst="rect">
            <a:avLst/>
          </a:prstGeom>
        </p:spPr>
      </p:pic>
      <p:pic>
        <p:nvPicPr>
          <p:cNvPr id="5" name="Picture 4" descr="images (3).jpg"/>
          <p:cNvPicPr>
            <a:picLocks noChangeAspect="1"/>
          </p:cNvPicPr>
          <p:nvPr/>
        </p:nvPicPr>
        <p:blipFill>
          <a:blip r:embed="rId3"/>
          <a:stretch>
            <a:fillRect/>
          </a:stretch>
        </p:blipFill>
        <p:spPr>
          <a:xfrm>
            <a:off x="3636818" y="3429000"/>
            <a:ext cx="5507182" cy="3429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US" dirty="0"/>
          </a:p>
        </p:txBody>
      </p:sp>
      <p:sp>
        <p:nvSpPr>
          <p:cNvPr id="3" name="Content Placeholder 2"/>
          <p:cNvSpPr>
            <a:spLocks noGrp="1"/>
          </p:cNvSpPr>
          <p:nvPr>
            <p:ph idx="1"/>
          </p:nvPr>
        </p:nvSpPr>
        <p:spPr/>
        <p:txBody>
          <a:bodyPr/>
          <a:lstStyle/>
          <a:p>
            <a:pPr algn="just"/>
            <a:r>
              <a:rPr lang="en-US" sz="2000" b="1" u="sng" dirty="0" smtClean="0"/>
              <a:t>Variable</a:t>
            </a:r>
            <a:r>
              <a:rPr lang="en-US" sz="2000" dirty="0" smtClean="0"/>
              <a:t> : A </a:t>
            </a:r>
            <a:r>
              <a:rPr lang="en-US" sz="2000" b="1" dirty="0" smtClean="0"/>
              <a:t>variable</a:t>
            </a:r>
            <a:r>
              <a:rPr lang="en-US" sz="2000" dirty="0" smtClean="0"/>
              <a:t> is a </a:t>
            </a:r>
            <a:r>
              <a:rPr lang="en-US" sz="2000" dirty="0" smtClean="0">
                <a:hlinkClick r:id="rId2" tooltip="Memory location"/>
              </a:rPr>
              <a:t>storage location</a:t>
            </a:r>
            <a:r>
              <a:rPr lang="en-US" sz="2000" dirty="0" smtClean="0"/>
              <a:t> and an associated </a:t>
            </a:r>
            <a:r>
              <a:rPr lang="en-US" sz="2000" dirty="0" smtClean="0">
                <a:hlinkClick r:id="rId3" tooltip="Symbol"/>
              </a:rPr>
              <a:t>symbolic name</a:t>
            </a:r>
            <a:r>
              <a:rPr lang="en-US" sz="2000" dirty="0" smtClean="0"/>
              <a:t> (an </a:t>
            </a:r>
            <a:r>
              <a:rPr lang="en-US" sz="2000" i="1" dirty="0" smtClean="0">
                <a:hlinkClick r:id="rId4" tooltip="Identifier"/>
              </a:rPr>
              <a:t>identifier</a:t>
            </a:r>
            <a:r>
              <a:rPr lang="en-US" sz="2000" dirty="0" smtClean="0"/>
              <a:t>) which contains some known or unknown quantity or information, a </a:t>
            </a:r>
            <a:r>
              <a:rPr lang="en-US" sz="2000" dirty="0" smtClean="0">
                <a:hlinkClick r:id="rId5" tooltip="Value (computer science)"/>
              </a:rPr>
              <a:t>value</a:t>
            </a:r>
            <a:r>
              <a:rPr lang="en-US" sz="2000" dirty="0" smtClean="0"/>
              <a:t>. The variable name is the usual way to </a:t>
            </a:r>
            <a:r>
              <a:rPr lang="en-US" sz="2000" dirty="0" smtClean="0">
                <a:hlinkClick r:id="rId6" tooltip="Reference (computer science)"/>
              </a:rPr>
              <a:t>reference</a:t>
            </a:r>
            <a:r>
              <a:rPr lang="en-US" sz="2000" dirty="0" smtClean="0"/>
              <a:t> the stored value.</a:t>
            </a:r>
          </a:p>
          <a:p>
            <a:pPr algn="just"/>
            <a:endParaRPr lang="en-US" sz="2000" dirty="0" smtClean="0"/>
          </a:p>
          <a:p>
            <a:pPr algn="just">
              <a:buNone/>
            </a:pPr>
            <a:endParaRPr lang="en-US" sz="2000" dirty="0" smtClean="0"/>
          </a:p>
          <a:p>
            <a:pPr algn="just"/>
            <a:r>
              <a:rPr lang="en-US" sz="2000" dirty="0" smtClean="0"/>
              <a:t>Subroutine :a </a:t>
            </a:r>
            <a:r>
              <a:rPr lang="en-US" sz="2000" b="1" dirty="0" smtClean="0"/>
              <a:t>subroutine</a:t>
            </a:r>
            <a:r>
              <a:rPr lang="en-US" sz="2000" dirty="0" smtClean="0"/>
              <a:t> is a sequence of program instructions that perform a specific task, packaged as a unit. This unit can then be used in programs wherever that particular task should be performed. Subprograms may be defined within programs, or separately in </a:t>
            </a:r>
            <a:r>
              <a:rPr lang="en-US" sz="2000" dirty="0" smtClean="0">
                <a:hlinkClick r:id="rId7" tooltip="Library (computer science)"/>
              </a:rPr>
              <a:t>libraries</a:t>
            </a:r>
            <a:r>
              <a:rPr lang="en-US" sz="2000" dirty="0" smtClean="0"/>
              <a:t> that can be used by multiple programs.</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4).jpg"/>
          <p:cNvPicPr>
            <a:picLocks noChangeAspect="1"/>
          </p:cNvPicPr>
          <p:nvPr/>
        </p:nvPicPr>
        <p:blipFill>
          <a:blip r:embed="rId2"/>
          <a:stretch>
            <a:fillRect/>
          </a:stretch>
        </p:blipFill>
        <p:spPr>
          <a:xfrm>
            <a:off x="2285999" y="0"/>
            <a:ext cx="7011895" cy="685800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a:t>Steps in Problem Solving</a:t>
            </a:r>
          </a:p>
        </p:txBody>
      </p:sp>
      <p:sp>
        <p:nvSpPr>
          <p:cNvPr id="8195" name="Rectangle 3"/>
          <p:cNvSpPr>
            <a:spLocks noGrp="1" noChangeArrowheads="1"/>
          </p:cNvSpPr>
          <p:nvPr>
            <p:ph type="body" idx="1"/>
          </p:nvPr>
        </p:nvSpPr>
        <p:spPr/>
        <p:txBody>
          <a:bodyPr/>
          <a:lstStyle/>
          <a:p>
            <a:pPr>
              <a:lnSpc>
                <a:spcPct val="90000"/>
              </a:lnSpc>
            </a:pPr>
            <a:r>
              <a:rPr lang="en-US" sz="2800"/>
              <a:t>First produce a general algorithm (one can use </a:t>
            </a:r>
            <a:r>
              <a:rPr lang="en-US" sz="2800" b="1" i="1"/>
              <a:t>pseudocode</a:t>
            </a:r>
            <a:r>
              <a:rPr lang="en-US" sz="2800"/>
              <a:t>) </a:t>
            </a:r>
          </a:p>
          <a:p>
            <a:pPr>
              <a:lnSpc>
                <a:spcPct val="90000"/>
              </a:lnSpc>
            </a:pPr>
            <a:r>
              <a:rPr lang="en-US" sz="2800"/>
              <a:t>Refine the algorithm successively to get step by step detailed</a:t>
            </a:r>
            <a:r>
              <a:rPr lang="en-US" sz="2800" b="1" i="1"/>
              <a:t> algorithm</a:t>
            </a:r>
            <a:r>
              <a:rPr lang="en-US" sz="2800"/>
              <a:t> that is very close to a computer language.</a:t>
            </a:r>
            <a:endParaRPr lang="en-US" sz="2800" b="1" i="1"/>
          </a:p>
          <a:p>
            <a:pPr>
              <a:lnSpc>
                <a:spcPct val="90000"/>
              </a:lnSpc>
            </a:pPr>
            <a:r>
              <a:rPr lang="en-US" sz="2800" b="1" i="1"/>
              <a:t>Pseudocode</a:t>
            </a:r>
            <a:r>
              <a:rPr lang="en-US" sz="2800"/>
              <a:t> is an artificial and informal language that helps programmers develop algorithms. Pseudocode is very similar to everyday English.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a:t>Pseudocode</a:t>
            </a:r>
            <a:r>
              <a:rPr lang="tr-TR"/>
              <a:t> </a:t>
            </a:r>
            <a:r>
              <a:rPr lang="en-US"/>
              <a:t>&amp; Algorithm</a:t>
            </a:r>
          </a:p>
        </p:txBody>
      </p:sp>
      <p:sp>
        <p:nvSpPr>
          <p:cNvPr id="9219" name="Rectangle 3"/>
          <p:cNvSpPr>
            <a:spLocks noGrp="1" noChangeArrowheads="1"/>
          </p:cNvSpPr>
          <p:nvPr>
            <p:ph type="body" idx="1"/>
          </p:nvPr>
        </p:nvSpPr>
        <p:spPr/>
        <p:txBody>
          <a:bodyPr/>
          <a:lstStyle/>
          <a:p>
            <a:r>
              <a:rPr lang="en-US" b="1"/>
              <a:t>Example 1:</a:t>
            </a:r>
            <a:r>
              <a:rPr lang="en-US"/>
              <a:t> Write an algorithm to determine a student’s final grade and indicate whether it is passing or failing. The final grade is calculated as the average of four marks.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a:t>Pseudocode</a:t>
            </a:r>
            <a:r>
              <a:rPr lang="tr-TR"/>
              <a:t> </a:t>
            </a:r>
            <a:r>
              <a:rPr lang="en-US"/>
              <a:t>&amp; Algorithm</a:t>
            </a:r>
          </a:p>
        </p:txBody>
      </p:sp>
      <p:sp>
        <p:nvSpPr>
          <p:cNvPr id="10243" name="Rectangle 3"/>
          <p:cNvSpPr>
            <a:spLocks noGrp="1" noChangeArrowheads="1"/>
          </p:cNvSpPr>
          <p:nvPr>
            <p:ph type="body" idx="1"/>
          </p:nvPr>
        </p:nvSpPr>
        <p:spPr/>
        <p:txBody>
          <a:bodyPr/>
          <a:lstStyle/>
          <a:p>
            <a:pPr>
              <a:lnSpc>
                <a:spcPct val="90000"/>
              </a:lnSpc>
              <a:buFont typeface="Wingdings" pitchFamily="2" charset="2"/>
              <a:buNone/>
            </a:pPr>
            <a:r>
              <a:rPr lang="en-US" sz="2800" b="1"/>
              <a:t>Pseudocode</a:t>
            </a:r>
            <a:r>
              <a:rPr lang="en-US" sz="2800"/>
              <a:t>:</a:t>
            </a:r>
          </a:p>
          <a:p>
            <a:pPr>
              <a:lnSpc>
                <a:spcPct val="90000"/>
              </a:lnSpc>
            </a:pPr>
            <a:r>
              <a:rPr lang="en-US" sz="2800" i="1"/>
              <a:t>Input a set of 4 marks</a:t>
            </a:r>
          </a:p>
          <a:p>
            <a:pPr>
              <a:lnSpc>
                <a:spcPct val="90000"/>
              </a:lnSpc>
            </a:pPr>
            <a:r>
              <a:rPr lang="en-US" sz="2800" i="1"/>
              <a:t>Calculate their average by summing and dividing by 4</a:t>
            </a:r>
          </a:p>
          <a:p>
            <a:pPr>
              <a:lnSpc>
                <a:spcPct val="90000"/>
              </a:lnSpc>
            </a:pPr>
            <a:r>
              <a:rPr lang="en-US" sz="2800" i="1"/>
              <a:t>if average is below 50</a:t>
            </a:r>
          </a:p>
          <a:p>
            <a:pPr>
              <a:lnSpc>
                <a:spcPct val="90000"/>
              </a:lnSpc>
              <a:buFont typeface="Wingdings" pitchFamily="2" charset="2"/>
              <a:buNone/>
            </a:pPr>
            <a:r>
              <a:rPr lang="en-US" sz="2800" i="1"/>
              <a:t>		Print “FAIL”</a:t>
            </a:r>
          </a:p>
          <a:p>
            <a:pPr>
              <a:lnSpc>
                <a:spcPct val="90000"/>
              </a:lnSpc>
              <a:buFont typeface="Wingdings" pitchFamily="2" charset="2"/>
              <a:buNone/>
            </a:pPr>
            <a:r>
              <a:rPr lang="en-US" sz="2800" i="1"/>
              <a:t>	else</a:t>
            </a:r>
          </a:p>
          <a:p>
            <a:pPr>
              <a:lnSpc>
                <a:spcPct val="90000"/>
              </a:lnSpc>
              <a:buFont typeface="Wingdings" pitchFamily="2" charset="2"/>
              <a:buNone/>
            </a:pPr>
            <a:r>
              <a:rPr lang="en-US" sz="2800" i="1"/>
              <a:t>		Print “PASS”</a:t>
            </a:r>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t>Pseudocode</a:t>
            </a:r>
            <a:r>
              <a:rPr lang="tr-TR"/>
              <a:t> </a:t>
            </a:r>
            <a:r>
              <a:rPr lang="en-US"/>
              <a:t>&amp; Algorithm</a:t>
            </a:r>
          </a:p>
        </p:txBody>
      </p:sp>
      <p:sp>
        <p:nvSpPr>
          <p:cNvPr id="11267" name="Rectangle 3"/>
          <p:cNvSpPr>
            <a:spLocks noGrp="1" noChangeArrowheads="1"/>
          </p:cNvSpPr>
          <p:nvPr>
            <p:ph type="body" idx="1"/>
          </p:nvPr>
        </p:nvSpPr>
        <p:spPr/>
        <p:txBody>
          <a:bodyPr/>
          <a:lstStyle/>
          <a:p>
            <a:pPr>
              <a:lnSpc>
                <a:spcPct val="90000"/>
              </a:lnSpc>
            </a:pPr>
            <a:r>
              <a:rPr lang="en-US" sz="2800"/>
              <a:t>Detailed Algorithm </a:t>
            </a:r>
          </a:p>
          <a:p>
            <a:pPr>
              <a:lnSpc>
                <a:spcPct val="90000"/>
              </a:lnSpc>
            </a:pPr>
            <a:r>
              <a:rPr lang="en-US" sz="2800"/>
              <a:t>	Step 1:  	Input M1,M2,M3,M4</a:t>
            </a:r>
          </a:p>
          <a:p>
            <a:pPr>
              <a:lnSpc>
                <a:spcPct val="90000"/>
              </a:lnSpc>
              <a:buFont typeface="Wingdings" pitchFamily="2" charset="2"/>
              <a:buNone/>
            </a:pPr>
            <a:r>
              <a:rPr lang="en-US" sz="2800"/>
              <a:t>		Step 2: 	GRADE </a:t>
            </a:r>
            <a:r>
              <a:rPr lang="en-US" sz="2800">
                <a:sym typeface="Symbol" pitchFamily="18" charset="2"/>
              </a:rPr>
              <a:t></a:t>
            </a:r>
            <a:r>
              <a:rPr lang="en-US" sz="2800"/>
              <a:t> (M1+M2+M3+M4)/4 </a:t>
            </a:r>
          </a:p>
          <a:p>
            <a:pPr>
              <a:lnSpc>
                <a:spcPct val="90000"/>
              </a:lnSpc>
              <a:buFont typeface="Wingdings" pitchFamily="2" charset="2"/>
              <a:buNone/>
            </a:pPr>
            <a:r>
              <a:rPr lang="en-US" sz="2800"/>
              <a:t>		Step 3: 	if (GRADE &lt; 50) then</a:t>
            </a:r>
          </a:p>
          <a:p>
            <a:pPr>
              <a:lnSpc>
                <a:spcPct val="90000"/>
              </a:lnSpc>
              <a:buFont typeface="Wingdings" pitchFamily="2" charset="2"/>
              <a:buNone/>
            </a:pPr>
            <a:r>
              <a:rPr lang="en-US" sz="2800"/>
              <a:t>					Print “FAIL”</a:t>
            </a:r>
          </a:p>
          <a:p>
            <a:pPr>
              <a:lnSpc>
                <a:spcPct val="90000"/>
              </a:lnSpc>
              <a:buFont typeface="Wingdings" pitchFamily="2" charset="2"/>
              <a:buNone/>
            </a:pPr>
            <a:r>
              <a:rPr lang="en-US" sz="2800"/>
              <a:t>  				else</a:t>
            </a:r>
          </a:p>
          <a:p>
            <a:pPr>
              <a:lnSpc>
                <a:spcPct val="90000"/>
              </a:lnSpc>
              <a:buFont typeface="Wingdings" pitchFamily="2" charset="2"/>
              <a:buNone/>
            </a:pPr>
            <a:r>
              <a:rPr lang="en-US" sz="2800"/>
              <a:t>					Print “PASS”</a:t>
            </a:r>
          </a:p>
          <a:p>
            <a:pPr>
              <a:lnSpc>
                <a:spcPct val="90000"/>
              </a:lnSpc>
              <a:buFont typeface="Wingdings" pitchFamily="2" charset="2"/>
              <a:buNone/>
            </a:pPr>
            <a:r>
              <a:rPr lang="en-US" sz="2800"/>
              <a:t>				endif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a:t>The Flowchart</a:t>
            </a:r>
          </a:p>
        </p:txBody>
      </p:sp>
      <p:sp>
        <p:nvSpPr>
          <p:cNvPr id="12291" name="Rectangle 3"/>
          <p:cNvSpPr>
            <a:spLocks noGrp="1" noChangeArrowheads="1"/>
          </p:cNvSpPr>
          <p:nvPr>
            <p:ph type="body" idx="1"/>
          </p:nvPr>
        </p:nvSpPr>
        <p:spPr/>
        <p:txBody>
          <a:bodyPr/>
          <a:lstStyle/>
          <a:p>
            <a:pPr>
              <a:lnSpc>
                <a:spcPct val="90000"/>
              </a:lnSpc>
            </a:pPr>
            <a:r>
              <a:rPr lang="en-US" sz="2400" dirty="0"/>
              <a:t>(Dictionary) A schematic representation of a sequence of operations, as in a manufacturing process or computer program.</a:t>
            </a:r>
          </a:p>
          <a:p>
            <a:pPr algn="just">
              <a:lnSpc>
                <a:spcPct val="90000"/>
              </a:lnSpc>
            </a:pPr>
            <a:r>
              <a:rPr lang="en-US" sz="2400" dirty="0"/>
              <a:t>(Technical) A graphical representation of the sequence of operations in an information system or program. Information system flowcharts show how data flows from source documents through the computer to final distribution to users. Program flowcharts show the sequence of instructions in a single program or subroutine. Different symbols are used to draw each type of flowchart.</a:t>
            </a:r>
          </a:p>
        </p:txBody>
      </p:sp>
      <p:pic>
        <p:nvPicPr>
          <p:cNvPr id="4" name="Picture 3" descr="flow1.jpg"/>
          <p:cNvPicPr>
            <a:picLocks noChangeAspect="1"/>
          </p:cNvPicPr>
          <p:nvPr/>
        </p:nvPicPr>
        <p:blipFill>
          <a:blip r:embed="rId2"/>
          <a:stretch>
            <a:fillRect/>
          </a:stretch>
        </p:blipFill>
        <p:spPr>
          <a:xfrm>
            <a:off x="7000875" y="1"/>
            <a:ext cx="2143125" cy="1676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a:t>The Flowchart</a:t>
            </a:r>
          </a:p>
        </p:txBody>
      </p:sp>
      <p:sp>
        <p:nvSpPr>
          <p:cNvPr id="13315" name="Rectangle 3"/>
          <p:cNvSpPr>
            <a:spLocks noGrp="1" noChangeArrowheads="1"/>
          </p:cNvSpPr>
          <p:nvPr>
            <p:ph type="body" idx="1"/>
          </p:nvPr>
        </p:nvSpPr>
        <p:spPr/>
        <p:txBody>
          <a:bodyPr/>
          <a:lstStyle/>
          <a:p>
            <a:pPr>
              <a:buFont typeface="Wingdings" pitchFamily="2" charset="2"/>
              <a:buNone/>
            </a:pPr>
            <a:r>
              <a:rPr lang="en-US"/>
              <a:t>A Flowchart</a:t>
            </a:r>
          </a:p>
          <a:p>
            <a:pPr lvl="1"/>
            <a:r>
              <a:rPr lang="en-US"/>
              <a:t>shows logic of an algorithm</a:t>
            </a:r>
          </a:p>
          <a:p>
            <a:pPr lvl="1"/>
            <a:r>
              <a:rPr lang="en-US"/>
              <a:t>emphasizes individual steps and their interconnections</a:t>
            </a:r>
          </a:p>
          <a:p>
            <a:pPr lvl="1"/>
            <a:r>
              <a:rPr lang="en-US"/>
              <a:t>e.g. control flow from one action to the next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Introduction</Template>
  <TotalTime>797</TotalTime>
  <Words>752</Words>
  <Application>Microsoft Office PowerPoint</Application>
  <PresentationFormat>On-screen Show (4:3)</PresentationFormat>
  <Paragraphs>230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Pixel</vt:lpstr>
      <vt:lpstr>ALGORITHMS AND FLOWCHARTS </vt:lpstr>
      <vt:lpstr>ALGORITHMS AND FLOWCHARTS </vt:lpstr>
      <vt:lpstr>PowerPoint Presentation</vt:lpstr>
      <vt:lpstr>Steps in Problem Solving</vt:lpstr>
      <vt:lpstr>Pseudocode &amp; Algorithm</vt:lpstr>
      <vt:lpstr>Pseudocode &amp; Algorithm</vt:lpstr>
      <vt:lpstr>Pseudocode &amp; Algorithm</vt:lpstr>
      <vt:lpstr>The Flowchart</vt:lpstr>
      <vt:lpstr>The Flowchart</vt:lpstr>
      <vt:lpstr>Example</vt:lpstr>
      <vt:lpstr>Example 2</vt:lpstr>
      <vt:lpstr>Example 2</vt:lpstr>
      <vt:lpstr>Example 3 </vt:lpstr>
      <vt:lpstr>Example 3</vt:lpstr>
      <vt:lpstr>DECISION STRUCTURES </vt:lpstr>
      <vt:lpstr>DECISION STRUCTURES</vt:lpstr>
      <vt:lpstr>IF–THEN–ELSE STRUCTURE </vt:lpstr>
      <vt:lpstr>IF–THEN–ELSE STRUCTURE</vt:lpstr>
      <vt:lpstr>Relational Operators</vt:lpstr>
      <vt:lpstr>Example 5 </vt:lpstr>
      <vt:lpstr>Example 5 </vt:lpstr>
      <vt:lpstr>NESTED IFS </vt:lpstr>
      <vt:lpstr>Example 6</vt:lpstr>
      <vt:lpstr>Example 6</vt:lpstr>
      <vt:lpstr>Example 6</vt:lpstr>
      <vt:lpstr>Loop</vt:lpstr>
      <vt:lpstr>Algorithm to print your name for five times</vt:lpstr>
      <vt:lpstr>Flowcharts to print your name 5 times</vt:lpstr>
      <vt:lpstr>Exercise on loop</vt:lpstr>
      <vt:lpstr>Some important terms</vt:lpstr>
      <vt:lpstr>PowerPoint Presentation</vt:lpstr>
    </vt:vector>
  </TitlesOfParts>
  <Company>EMU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ALGORITHMS AND FLOWCHARTS</dc:title>
  <dc:creator>Mustafa Uyguroglu</dc:creator>
  <cp:lastModifiedBy>Student</cp:lastModifiedBy>
  <cp:revision>72</cp:revision>
  <dcterms:created xsi:type="dcterms:W3CDTF">2004-11-08T09:34:17Z</dcterms:created>
  <dcterms:modified xsi:type="dcterms:W3CDTF">2017-02-28T03:20:27Z</dcterms:modified>
</cp:coreProperties>
</file>